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9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0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4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6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9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0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21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23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5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7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28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9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30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31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2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33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34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35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36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37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38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39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40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41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42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43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44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45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46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47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48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49.xml" ContentType="application/vnd.openxmlformats-officedocument.presentationml.notesSlid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50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51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4"/>
  </p:notesMasterIdLst>
  <p:sldIdLst>
    <p:sldId id="338" r:id="rId2"/>
    <p:sldId id="405" r:id="rId3"/>
    <p:sldId id="407" r:id="rId4"/>
    <p:sldId id="409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65" r:id="rId24"/>
    <p:sldId id="433" r:id="rId25"/>
    <p:sldId id="434" r:id="rId26"/>
    <p:sldId id="435" r:id="rId27"/>
    <p:sldId id="436" r:id="rId28"/>
    <p:sldId id="437" r:id="rId29"/>
    <p:sldId id="444" r:id="rId30"/>
    <p:sldId id="439" r:id="rId31"/>
    <p:sldId id="440" r:id="rId32"/>
    <p:sldId id="441" r:id="rId33"/>
    <p:sldId id="442" r:id="rId34"/>
    <p:sldId id="443" r:id="rId35"/>
    <p:sldId id="446" r:id="rId36"/>
    <p:sldId id="445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4" r:id="rId51"/>
    <p:sldId id="463" r:id="rId52"/>
    <p:sldId id="468" r:id="rId53"/>
  </p:sldIdLst>
  <p:sldSz cx="12192000" cy="6858000"/>
  <p:notesSz cx="6858000" cy="9144000"/>
  <p:embeddedFontLst>
    <p:embeddedFont>
      <p:font typeface="Lantinghei SC Extralight" panose="02010600030101010101" charset="-122"/>
      <p:regular r:id="rId55"/>
    </p:embeddedFont>
    <p:embeddedFont>
      <p:font typeface="思源黑体 CN Medium" panose="02010600030101010101" charset="-122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FangSong" panose="02010609060101010101" pitchFamily="49" charset="-122"/>
      <p:regular r:id="rId61"/>
    </p:embeddedFont>
    <p:embeddedFont>
      <p:font typeface="Helvetica" panose="020B0604020202020204" pitchFamily="34" charset="0"/>
      <p:regular r:id="rId62"/>
      <p:bold r:id="rId63"/>
      <p:italic r:id="rId64"/>
      <p:boldItalic r:id="rId65"/>
    </p:embeddedFont>
    <p:embeddedFont>
      <p:font typeface="Microsoft YaHei Light" panose="020B0502040204020203" pitchFamily="34" charset="-122"/>
      <p:regular r:id="rId66"/>
    </p:embeddedFont>
    <p:embeddedFont>
      <p:font typeface="等线" panose="02010600030101010101" pitchFamily="2" charset="-122"/>
      <p:regular r:id="rId67"/>
      <p:bold r:id="rId68"/>
    </p:embeddedFont>
    <p:embeddedFont>
      <p:font typeface="等线 Light" panose="02010600030101010101" pitchFamily="2" charset="-122"/>
      <p:regular r:id="rId69"/>
    </p:embeddedFont>
    <p:embeddedFont>
      <p:font typeface="黑体" panose="02010609060101010101" pitchFamily="49" charset="-122"/>
      <p:regular r:id="rId70"/>
    </p:embeddedFont>
    <p:embeddedFont>
      <p:font typeface="微软雅黑" panose="020B0503020204020204" pitchFamily="34" charset="-122"/>
      <p:regular r:id="rId71"/>
      <p:bold r:id="rId72"/>
    </p:embeddedFont>
    <p:embeddedFont>
      <p:font typeface="微软雅黑" panose="020B0503020204020204" pitchFamily="34" charset="-122"/>
      <p:regular r:id="rId71"/>
      <p:bold r:id="rId7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eep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E45444"/>
    <a:srgbClr val="4472C4"/>
    <a:srgbClr val="70AD47"/>
    <a:srgbClr val="5B9BD5"/>
    <a:srgbClr val="13BD60"/>
    <a:srgbClr val="7630AB"/>
    <a:srgbClr val="93D250"/>
    <a:srgbClr val="13C262"/>
    <a:srgbClr val="753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404"/>
    <p:restoredTop sz="97100"/>
  </p:normalViewPr>
  <p:slideViewPr>
    <p:cSldViewPr snapToGrid="0" snapToObjects="1">
      <p:cViewPr varScale="1">
        <p:scale>
          <a:sx n="55" d="100"/>
          <a:sy n="55" d="100"/>
        </p:scale>
        <p:origin x="950" y="53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 charset="-122"/>
      </a:defRPr>
    </a:lvl1pPr>
    <a:lvl2pPr indent="228600" latinLnBrk="0">
      <a:defRPr sz="1200">
        <a:latin typeface="+mj-lt"/>
        <a:ea typeface="+mj-ea"/>
        <a:cs typeface="+mj-cs"/>
        <a:sym typeface="等线" charset="-122"/>
      </a:defRPr>
    </a:lvl2pPr>
    <a:lvl3pPr indent="457200" latinLnBrk="0">
      <a:defRPr sz="1200">
        <a:latin typeface="+mj-lt"/>
        <a:ea typeface="+mj-ea"/>
        <a:cs typeface="+mj-cs"/>
        <a:sym typeface="等线" charset="-122"/>
      </a:defRPr>
    </a:lvl3pPr>
    <a:lvl4pPr indent="685800" latinLnBrk="0">
      <a:defRPr sz="1200">
        <a:latin typeface="+mj-lt"/>
        <a:ea typeface="+mj-ea"/>
        <a:cs typeface="+mj-cs"/>
        <a:sym typeface="等线" charset="-122"/>
      </a:defRPr>
    </a:lvl4pPr>
    <a:lvl5pPr indent="914400" latinLnBrk="0">
      <a:defRPr sz="1200">
        <a:latin typeface="+mj-lt"/>
        <a:ea typeface="+mj-ea"/>
        <a:cs typeface="+mj-cs"/>
        <a:sym typeface="等线" charset="-122"/>
      </a:defRPr>
    </a:lvl5pPr>
    <a:lvl6pPr indent="1143000" latinLnBrk="0">
      <a:defRPr sz="1200">
        <a:latin typeface="+mj-lt"/>
        <a:ea typeface="+mj-ea"/>
        <a:cs typeface="+mj-cs"/>
        <a:sym typeface="等线" charset="-122"/>
      </a:defRPr>
    </a:lvl6pPr>
    <a:lvl7pPr indent="1371600" latinLnBrk="0">
      <a:defRPr sz="1200">
        <a:latin typeface="+mj-lt"/>
        <a:ea typeface="+mj-ea"/>
        <a:cs typeface="+mj-cs"/>
        <a:sym typeface="等线" charset="-122"/>
      </a:defRPr>
    </a:lvl7pPr>
    <a:lvl8pPr indent="1600200" latinLnBrk="0">
      <a:defRPr sz="1200">
        <a:latin typeface="+mj-lt"/>
        <a:ea typeface="+mj-ea"/>
        <a:cs typeface="+mj-cs"/>
        <a:sym typeface="等线" charset="-122"/>
      </a:defRPr>
    </a:lvl8pPr>
    <a:lvl9pPr indent="1828800" latinLnBrk="0">
      <a:defRPr sz="1200">
        <a:latin typeface="+mj-lt"/>
        <a:ea typeface="+mj-ea"/>
        <a:cs typeface="+mj-cs"/>
        <a:sym typeface="等线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● 大家好,我是 h5 大前端学科</a:t>
            </a:r>
            <a:r>
              <a:rPr lang="en-US" altLang="zh-CN" dirty="0"/>
              <a:t> </a:t>
            </a:r>
            <a:r>
              <a:rPr lang="zh-CN" altLang="en-US" dirty="0"/>
              <a:t>教研院 李悦凯</a:t>
            </a:r>
          </a:p>
          <a:p>
            <a:r>
              <a:rPr lang="zh-CN" altLang="en-US" dirty="0"/>
              <a:t>● 第一次跟大家线上交流, 很荣幸跟大家分享我对 web3以及它背后技术的理解</a:t>
            </a:r>
            <a:r>
              <a:rPr lang="en-US" altLang="zh-CN" dirty="0"/>
              <a:t>,</a:t>
            </a:r>
            <a:r>
              <a:rPr lang="zh-CN" altLang="en-US" dirty="0"/>
              <a:t>可能前半部分会比较枯燥</a:t>
            </a:r>
            <a:r>
              <a:rPr lang="en-US" altLang="zh-CN" dirty="0"/>
              <a:t>,</a:t>
            </a:r>
            <a:r>
              <a:rPr lang="zh-CN" altLang="en-US" dirty="0"/>
              <a:t>大家</a:t>
            </a:r>
            <a:r>
              <a:rPr lang="en-US" altLang="zh-CN" dirty="0"/>
              <a:t>,</a:t>
            </a:r>
            <a:r>
              <a:rPr lang="zh-CN" altLang="en-US" dirty="0"/>
              <a:t>尽量别</a:t>
            </a:r>
            <a:r>
              <a:rPr lang="en-US" dirty="0"/>
              <a:t>.</a:t>
            </a:r>
            <a:r>
              <a:rPr lang="zh-CN" altLang="en-US" dirty="0"/>
              <a:t>睡着了</a:t>
            </a:r>
          </a:p>
          <a:p>
            <a:r>
              <a:rPr lang="zh-CN" altLang="en-US" dirty="0"/>
              <a:t>.我先做个自我介绍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12793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72913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09658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70249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6458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937339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119948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● 大家好,我是 h5 大前端学科</a:t>
            </a:r>
            <a:r>
              <a:rPr lang="en-US" altLang="zh-CN" dirty="0"/>
              <a:t> </a:t>
            </a:r>
            <a:r>
              <a:rPr lang="zh-CN" altLang="en-US" dirty="0"/>
              <a:t>教研院 李悦凯</a:t>
            </a:r>
          </a:p>
          <a:p>
            <a:r>
              <a:rPr lang="zh-CN" altLang="en-US" dirty="0"/>
              <a:t>● 第一次跟大家线上交流, 很荣幸跟大家分享我对 web3以及它背后技术的理解</a:t>
            </a:r>
            <a:r>
              <a:rPr lang="en-US" altLang="zh-CN" dirty="0"/>
              <a:t>,</a:t>
            </a:r>
            <a:r>
              <a:rPr lang="zh-CN" altLang="en-US" dirty="0"/>
              <a:t>可能前半部分会比较枯燥</a:t>
            </a:r>
            <a:r>
              <a:rPr lang="en-US" altLang="zh-CN" dirty="0"/>
              <a:t>,</a:t>
            </a:r>
            <a:r>
              <a:rPr lang="zh-CN" altLang="en-US" dirty="0"/>
              <a:t>大家</a:t>
            </a:r>
            <a:r>
              <a:rPr lang="en-US" altLang="zh-CN" dirty="0"/>
              <a:t>,</a:t>
            </a:r>
            <a:r>
              <a:rPr lang="zh-CN" altLang="en-US" dirty="0"/>
              <a:t>尽量别</a:t>
            </a:r>
            <a:r>
              <a:rPr lang="en-US" dirty="0"/>
              <a:t>.</a:t>
            </a:r>
            <a:r>
              <a:rPr lang="zh-CN" altLang="en-US" dirty="0"/>
              <a:t>睡着了</a:t>
            </a:r>
          </a:p>
          <a:p>
            <a:r>
              <a:rPr lang="zh-CN" altLang="en-US" dirty="0"/>
              <a:t>.我先做个自我介绍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57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229557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58208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464082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841910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830954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33613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50610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833064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855162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068267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183090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420365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49877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904771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364684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428828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009121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21599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536665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877872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● 大家好,我是 h5 大前端学科</a:t>
            </a:r>
            <a:r>
              <a:rPr lang="en-US" altLang="zh-CN" dirty="0"/>
              <a:t> </a:t>
            </a:r>
            <a:r>
              <a:rPr lang="zh-CN" altLang="en-US" dirty="0"/>
              <a:t>教研院 李悦凯</a:t>
            </a:r>
          </a:p>
          <a:p>
            <a:r>
              <a:rPr lang="zh-CN" altLang="en-US" dirty="0"/>
              <a:t>● 第一次跟大家线上交流, 很荣幸跟大家分享我对 web3以及它背后技术的理解</a:t>
            </a:r>
            <a:r>
              <a:rPr lang="en-US" altLang="zh-CN" dirty="0"/>
              <a:t>,</a:t>
            </a:r>
            <a:r>
              <a:rPr lang="zh-CN" altLang="en-US" dirty="0"/>
              <a:t>可能前半部分会比较枯燥</a:t>
            </a:r>
            <a:r>
              <a:rPr lang="en-US" altLang="zh-CN" dirty="0"/>
              <a:t>,</a:t>
            </a:r>
            <a:r>
              <a:rPr lang="zh-CN" altLang="en-US" dirty="0"/>
              <a:t>大家</a:t>
            </a:r>
            <a:r>
              <a:rPr lang="en-US" altLang="zh-CN" dirty="0"/>
              <a:t>,</a:t>
            </a:r>
            <a:r>
              <a:rPr lang="zh-CN" altLang="en-US" dirty="0"/>
              <a:t>尽量别</a:t>
            </a:r>
            <a:r>
              <a:rPr lang="en-US" dirty="0"/>
              <a:t>.</a:t>
            </a:r>
            <a:r>
              <a:rPr lang="zh-CN" altLang="en-US" dirty="0"/>
              <a:t>睡着了</a:t>
            </a:r>
          </a:p>
          <a:p>
            <a:r>
              <a:rPr lang="zh-CN" altLang="en-US" dirty="0"/>
              <a:t>.我先做个自我介绍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3732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97950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450385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6630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455851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297770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4506431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875324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175722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1238409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063853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8673391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828474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1512316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34717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3241475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2022395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7089150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85845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11060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373900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771661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541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91201" y="405383"/>
            <a:ext cx="896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第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fld id="{2EEF1883-7A0E-4F66-9932-E581691AD397}" type="slidenum"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‹#›</a:t>
            </a:fld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等线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.png"/><Relationship Id="rId2" Type="http://schemas.openxmlformats.org/officeDocument/2006/relationships/tags" Target="../tags/tag2.xml"/><Relationship Id="rId16" Type="http://schemas.openxmlformats.org/officeDocument/2006/relationships/image" Target="../media/image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0.xml"/><Relationship Id="rId19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1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6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1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6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0" Type="http://schemas.openxmlformats.org/officeDocument/2006/relationships/image" Target="../media/image15.png"/><Relationship Id="rId4" Type="http://schemas.openxmlformats.org/officeDocument/2006/relationships/tags" Target="../tags/tag77.xml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1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6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10" Type="http://schemas.openxmlformats.org/officeDocument/2006/relationships/image" Target="../media/image18.png"/><Relationship Id="rId4" Type="http://schemas.openxmlformats.org/officeDocument/2006/relationships/tags" Target="../tags/tag87.xml"/><Relationship Id="rId9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1.png"/><Relationship Id="rId5" Type="http://schemas.openxmlformats.org/officeDocument/2006/relationships/tags" Target="../tags/tag93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10" Type="http://schemas.openxmlformats.org/officeDocument/2006/relationships/image" Target="../media/image19.png"/><Relationship Id="rId4" Type="http://schemas.openxmlformats.org/officeDocument/2006/relationships/tags" Target="../tags/tag100.xml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05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3" Type="http://schemas.openxmlformats.org/officeDocument/2006/relationships/tags" Target="../tags/tag110.xml"/><Relationship Id="rId21" Type="http://schemas.openxmlformats.org/officeDocument/2006/relationships/tags" Target="../tags/tag128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1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notesSlide" Target="../notesSlides/notesSlide20.xml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31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3.xml"/><Relationship Id="rId4" Type="http://schemas.openxmlformats.org/officeDocument/2006/relationships/tags" Target="../tags/tag13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36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1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6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1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image" Target="../media/image23.png"/><Relationship Id="rId5" Type="http://schemas.openxmlformats.org/officeDocument/2006/relationships/tags" Target="../tags/tag153.xml"/><Relationship Id="rId10" Type="http://schemas.openxmlformats.org/officeDocument/2006/relationships/image" Target="../media/image22.png"/><Relationship Id="rId4" Type="http://schemas.openxmlformats.org/officeDocument/2006/relationships/tags" Target="../tags/tag152.xml"/><Relationship Id="rId9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57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10" Type="http://schemas.openxmlformats.org/officeDocument/2006/relationships/image" Target="../media/image26.png"/><Relationship Id="rId4" Type="http://schemas.openxmlformats.org/officeDocument/2006/relationships/tags" Target="../tags/tag163.xml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67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2.png"/><Relationship Id="rId3" Type="http://schemas.openxmlformats.org/officeDocument/2006/relationships/tags" Target="../tags/tag172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31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5" Type="http://schemas.openxmlformats.org/officeDocument/2006/relationships/tags" Target="../tags/tag174.xml"/><Relationship Id="rId10" Type="http://schemas.openxmlformats.org/officeDocument/2006/relationships/image" Target="../media/image29.png"/><Relationship Id="rId4" Type="http://schemas.openxmlformats.org/officeDocument/2006/relationships/tags" Target="../tags/tag173.xm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1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7.png"/><Relationship Id="rId3" Type="http://schemas.openxmlformats.org/officeDocument/2006/relationships/tags" Target="../tags/tag177.xml"/><Relationship Id="rId7" Type="http://schemas.openxmlformats.org/officeDocument/2006/relationships/notesSlide" Target="../notesSlides/notesSlide30.xml"/><Relationship Id="rId12" Type="http://schemas.openxmlformats.org/officeDocument/2006/relationships/image" Target="../media/image36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5" Type="http://schemas.openxmlformats.org/officeDocument/2006/relationships/tags" Target="../tags/tag179.xml"/><Relationship Id="rId10" Type="http://schemas.openxmlformats.org/officeDocument/2006/relationships/image" Target="../media/image34.png"/><Relationship Id="rId4" Type="http://schemas.openxmlformats.org/officeDocument/2006/relationships/tags" Target="../tags/tag178.xml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2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10" Type="http://schemas.openxmlformats.org/officeDocument/2006/relationships/image" Target="../media/image38.jpeg"/><Relationship Id="rId4" Type="http://schemas.openxmlformats.org/officeDocument/2006/relationships/tags" Target="../tags/tag183.xml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7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9.xml"/><Relationship Id="rId10" Type="http://schemas.openxmlformats.org/officeDocument/2006/relationships/image" Target="../media/image40.png"/><Relationship Id="rId4" Type="http://schemas.openxmlformats.org/officeDocument/2006/relationships/tags" Target="../tags/tag188.xml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92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4.xml"/><Relationship Id="rId10" Type="http://schemas.openxmlformats.org/officeDocument/2006/relationships/image" Target="../media/image42.png"/><Relationship Id="rId4" Type="http://schemas.openxmlformats.org/officeDocument/2006/relationships/tags" Target="../tags/tag193.xm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35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4.xml"/><Relationship Id="rId10" Type="http://schemas.openxmlformats.org/officeDocument/2006/relationships/image" Target="../media/image44.png"/><Relationship Id="rId4" Type="http://schemas.openxmlformats.org/officeDocument/2006/relationships/tags" Target="../tags/tag203.xml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image" Target="../media/image1.png"/><Relationship Id="rId5" Type="http://schemas.openxmlformats.org/officeDocument/2006/relationships/tags" Target="../tags/tag209.xml"/><Relationship Id="rId10" Type="http://schemas.openxmlformats.org/officeDocument/2006/relationships/notesSlide" Target="../notesSlides/notesSlide36.xml"/><Relationship Id="rId4" Type="http://schemas.openxmlformats.org/officeDocument/2006/relationships/tags" Target="../tags/tag208.xml"/><Relationship Id="rId9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15.xml"/><Relationship Id="rId7" Type="http://schemas.openxmlformats.org/officeDocument/2006/relationships/notesSlide" Target="../notesSlides/notesSlide37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20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2.xml"/><Relationship Id="rId4" Type="http://schemas.openxmlformats.org/officeDocument/2006/relationships/tags" Target="../tags/tag221.xml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25.xml"/><Relationship Id="rId7" Type="http://schemas.openxmlformats.org/officeDocument/2006/relationships/notesSlide" Target="../notesSlides/notesSlide39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9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tags" Target="../tags/tag240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tags" Target="../tags/tag239.xml"/><Relationship Id="rId2" Type="http://schemas.openxmlformats.org/officeDocument/2006/relationships/tags" Target="../tags/tag229.xml"/><Relationship Id="rId16" Type="http://schemas.openxmlformats.org/officeDocument/2006/relationships/image" Target="../media/image1.png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tags" Target="../tags/tag238.xml"/><Relationship Id="rId5" Type="http://schemas.openxmlformats.org/officeDocument/2006/relationships/tags" Target="../tags/tag232.xml"/><Relationship Id="rId15" Type="http://schemas.openxmlformats.org/officeDocument/2006/relationships/notesSlide" Target="../notesSlides/notesSlide40.xml"/><Relationship Id="rId10" Type="http://schemas.openxmlformats.org/officeDocument/2006/relationships/tags" Target="../tags/tag237.xml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43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5.xml"/><Relationship Id="rId10" Type="http://schemas.openxmlformats.org/officeDocument/2006/relationships/image" Target="../media/image48.png"/><Relationship Id="rId4" Type="http://schemas.openxmlformats.org/officeDocument/2006/relationships/tags" Target="../tags/tag244.xml"/><Relationship Id="rId9" Type="http://schemas.openxmlformats.org/officeDocument/2006/relationships/image" Target="../media/image47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48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9" Type="http://schemas.openxmlformats.org/officeDocument/2006/relationships/image" Target="../media/image49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53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image" Target="../media/image50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58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9" Type="http://schemas.openxmlformats.org/officeDocument/2006/relationships/image" Target="../media/image51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63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5.xml"/><Relationship Id="rId10" Type="http://schemas.openxmlformats.org/officeDocument/2006/relationships/image" Target="../media/image53.png"/><Relationship Id="rId4" Type="http://schemas.openxmlformats.org/officeDocument/2006/relationships/tags" Target="../tags/tag264.xml"/><Relationship Id="rId9" Type="http://schemas.openxmlformats.org/officeDocument/2006/relationships/image" Target="../media/image52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68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0.xml"/><Relationship Id="rId4" Type="http://schemas.openxmlformats.org/officeDocument/2006/relationships/tags" Target="../tags/tag26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3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5.xml"/><Relationship Id="rId4" Type="http://schemas.openxmlformats.org/officeDocument/2006/relationships/tags" Target="../tags/tag27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tags" Target="../tags/tag288.xml"/><Relationship Id="rId18" Type="http://schemas.openxmlformats.org/officeDocument/2006/relationships/image" Target="../media/image1.png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tags" Target="../tags/tag287.xml"/><Relationship Id="rId17" Type="http://schemas.openxmlformats.org/officeDocument/2006/relationships/notesSlide" Target="../notesSlides/notesSlide48.xml"/><Relationship Id="rId2" Type="http://schemas.openxmlformats.org/officeDocument/2006/relationships/tags" Target="../tags/tag277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5" Type="http://schemas.openxmlformats.org/officeDocument/2006/relationships/tags" Target="../tags/tag290.xml"/><Relationship Id="rId10" Type="http://schemas.openxmlformats.org/officeDocument/2006/relationships/tags" Target="../tags/tag285.xml"/><Relationship Id="rId19" Type="http://schemas.openxmlformats.org/officeDocument/2006/relationships/image" Target="../media/image54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93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9" Type="http://schemas.openxmlformats.org/officeDocument/2006/relationships/image" Target="../media/image55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98.xml"/><Relationship Id="rId7" Type="http://schemas.openxmlformats.org/officeDocument/2006/relationships/notesSlide" Target="../notesSlides/notesSlide50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9" Type="http://schemas.openxmlformats.org/officeDocument/2006/relationships/image" Target="../media/image56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03.xml"/><Relationship Id="rId7" Type="http://schemas.openxmlformats.org/officeDocument/2006/relationships/notesSlide" Target="../notesSlides/notesSlide51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08.xml"/><Relationship Id="rId7" Type="http://schemas.openxmlformats.org/officeDocument/2006/relationships/notesSlide" Target="../notesSlides/notesSlide52.xml"/><Relationship Id="rId12" Type="http://schemas.openxmlformats.org/officeDocument/2006/relationships/image" Target="../media/image60.pn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59.png"/><Relationship Id="rId5" Type="http://schemas.openxmlformats.org/officeDocument/2006/relationships/tags" Target="../tags/tag310.xml"/><Relationship Id="rId10" Type="http://schemas.openxmlformats.org/officeDocument/2006/relationships/image" Target="../media/image58.png"/><Relationship Id="rId4" Type="http://schemas.openxmlformats.org/officeDocument/2006/relationships/tags" Target="../tags/tag309.xml"/><Relationship Id="rId9" Type="http://schemas.openxmlformats.org/officeDocument/2006/relationships/image" Target="../media/image57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1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6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7"/>
          <p:cNvGrpSpPr/>
          <p:nvPr/>
        </p:nvGrpSpPr>
        <p:grpSpPr>
          <a:xfrm>
            <a:off x="727279" y="4245161"/>
            <a:ext cx="1923454" cy="330103"/>
            <a:chOff x="0" y="0"/>
            <a:chExt cx="1318012" cy="330102"/>
          </a:xfrm>
        </p:grpSpPr>
        <p:sp>
          <p:nvSpPr>
            <p:cNvPr id="95" name="圆角矩形 8"/>
            <p:cNvSpPr/>
            <p:nvPr>
              <p:custDataLst>
                <p:tags r:id="rId12"/>
              </p:custDataLst>
            </p:nvPr>
          </p:nvSpPr>
          <p:spPr>
            <a:xfrm>
              <a:off x="11685" y="0"/>
              <a:ext cx="1285100" cy="330102"/>
            </a:xfrm>
            <a:prstGeom prst="roundRect">
              <a:avLst>
                <a:gd name="adj" fmla="val 50000"/>
              </a:avLst>
            </a:prstGeom>
            <a:solidFill>
              <a:srgbClr val="F84639"/>
            </a:solidFill>
            <a:ln w="12700" cap="flat">
              <a:noFill/>
              <a:miter lim="400000"/>
            </a:ln>
            <a:effectLst>
              <a:outerShdw blurRad="381000" rotWithShape="0">
                <a:srgbClr val="F84639">
                  <a:alpha val="5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  <p:sp>
          <p:nvSpPr>
            <p:cNvPr id="96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0" y="43676"/>
              <a:ext cx="1318012" cy="259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lvl1pPr>
            </a:lstStyle>
            <a:p>
              <a:r>
                <a:rPr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主讲人</a:t>
              </a:r>
              <a:r>
                <a:rPr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陆荣涛</a:t>
              </a:r>
            </a:p>
          </p:txBody>
        </p:sp>
      </p:grpSp>
      <p:sp>
        <p:nvSpPr>
          <p:cNvPr id="98" name="圆角矩形 12"/>
          <p:cNvSpPr/>
          <p:nvPr>
            <p:custDataLst>
              <p:tags r:id="rId2"/>
            </p:custDataLst>
          </p:nvPr>
        </p:nvSpPr>
        <p:spPr>
          <a:xfrm rot="2700000">
            <a:off x="2298525" y="7225096"/>
            <a:ext cx="7620001" cy="1388524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99" name="圆角矩形 15"/>
          <p:cNvSpPr/>
          <p:nvPr>
            <p:custDataLst>
              <p:tags r:id="rId3"/>
            </p:custDataLst>
          </p:nvPr>
        </p:nvSpPr>
        <p:spPr>
          <a:xfrm rot="2700000">
            <a:off x="-1520364" y="-244285"/>
            <a:ext cx="5474603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100" name="圆角矩形 16"/>
          <p:cNvSpPr/>
          <p:nvPr>
            <p:custDataLst>
              <p:tags r:id="rId4"/>
            </p:custDataLst>
          </p:nvPr>
        </p:nvSpPr>
        <p:spPr>
          <a:xfrm rot="2700000">
            <a:off x="7996390" y="299989"/>
            <a:ext cx="5474601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102" name="文本框 11"/>
          <p:cNvSpPr txBox="1"/>
          <p:nvPr>
            <p:custDataLst>
              <p:tags r:id="rId5"/>
            </p:custDataLst>
          </p:nvPr>
        </p:nvSpPr>
        <p:spPr>
          <a:xfrm>
            <a:off x="6747935" y="4259347"/>
            <a:ext cx="3154045" cy="38227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1900" spc="178">
                <a:solidFill>
                  <a:srgbClr val="2A2D34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lvl1pPr>
          </a:lstStyle>
          <a:p>
            <a:r>
              <a:rPr lang="zh-CN" dirty="0">
                <a:sym typeface="+mn-ea"/>
              </a:rPr>
              <a:t>Vue+Web3.js+Solidity</a:t>
            </a:r>
          </a:p>
        </p:txBody>
      </p:sp>
      <p:sp>
        <p:nvSpPr>
          <p:cNvPr id="104" name="文本框 11"/>
          <p:cNvSpPr txBox="1"/>
          <p:nvPr>
            <p:custDataLst>
              <p:tags r:id="rId6"/>
            </p:custDataLst>
          </p:nvPr>
        </p:nvSpPr>
        <p:spPr>
          <a:xfrm>
            <a:off x="659765" y="2190750"/>
            <a:ext cx="4422140" cy="4902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2600" spc="243">
                <a:solidFill>
                  <a:srgbClr val="2A2D34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  <a:r>
              <a:rPr lang="zh-CN" altLang="en-US" b="1" dirty="0">
                <a:solidFill>
                  <a:srgbClr val="E45444"/>
                </a:solidFill>
              </a:rPr>
              <a:t>千锋</a:t>
            </a:r>
            <a:r>
              <a:rPr b="1" dirty="0">
                <a:solidFill>
                  <a:srgbClr val="E45444"/>
                </a:solidFill>
              </a:rPr>
              <a:t>HTML5</a:t>
            </a:r>
            <a:r>
              <a:rPr dirty="0"/>
              <a:t>大前端</a:t>
            </a:r>
            <a:r>
              <a:rPr lang="zh-CN" dirty="0"/>
              <a:t>教研院</a:t>
            </a:r>
          </a:p>
        </p:txBody>
      </p:sp>
      <p:grpSp>
        <p:nvGrpSpPr>
          <p:cNvPr id="108" name="组合 18"/>
          <p:cNvGrpSpPr/>
          <p:nvPr/>
        </p:nvGrpSpPr>
        <p:grpSpPr>
          <a:xfrm>
            <a:off x="3621665" y="-2873101"/>
            <a:ext cx="5571855" cy="5571856"/>
            <a:chOff x="0" y="0"/>
            <a:chExt cx="5571854" cy="5571854"/>
          </a:xfrm>
        </p:grpSpPr>
        <p:sp>
          <p:nvSpPr>
            <p:cNvPr id="106" name="圆角矩形 13"/>
            <p:cNvSpPr/>
            <p:nvPr>
              <p:custDataLst>
                <p:tags r:id="rId10"/>
              </p:custDataLst>
            </p:nvPr>
          </p:nvSpPr>
          <p:spPr>
            <a:xfrm rot="2700000">
              <a:off x="-47202" y="1679158"/>
              <a:ext cx="5666257" cy="2213538"/>
            </a:xfrm>
            <a:prstGeom prst="roundRect">
              <a:avLst>
                <a:gd name="adj" fmla="val 50000"/>
              </a:avLst>
            </a:prstGeom>
            <a:solidFill>
              <a:srgbClr val="F8463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  <p:sp>
          <p:nvSpPr>
            <p:cNvPr id="107" name="圆角矩形 14"/>
            <p:cNvSpPr/>
            <p:nvPr>
              <p:custDataLst>
                <p:tags r:id="rId11"/>
              </p:custDataLst>
            </p:nvPr>
          </p:nvSpPr>
          <p:spPr>
            <a:xfrm rot="2700000">
              <a:off x="362911" y="2062480"/>
              <a:ext cx="4819046" cy="144689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</p:grpSp>
      <p:sp>
        <p:nvSpPr>
          <p:cNvPr id="109" name="文本框 4"/>
          <p:cNvSpPr txBox="1"/>
          <p:nvPr>
            <p:custDataLst>
              <p:tags r:id="rId7"/>
            </p:custDataLst>
          </p:nvPr>
        </p:nvSpPr>
        <p:spPr>
          <a:xfrm>
            <a:off x="659927" y="2830831"/>
            <a:ext cx="9191948" cy="10134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6600" b="1">
                <a:solidFill>
                  <a:srgbClr val="F84639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lvl1pPr>
          </a:lstStyle>
          <a:p>
            <a:r>
              <a:rPr lang="en-US" altLang="zh-CN" sz="6000" dirty="0"/>
              <a:t>Web3.0·</a:t>
            </a:r>
            <a:r>
              <a:rPr lang="zh-CN" altLang="en-US" sz="6000" dirty="0"/>
              <a:t>从入门到实战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2" y="314271"/>
            <a:ext cx="1837533" cy="554973"/>
          </a:xfrm>
          <a:prstGeom prst="rect">
            <a:avLst/>
          </a:prstGeom>
        </p:spPr>
      </p:pic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ADC3A5C1-FC0F-B341-F775-FFB477F340F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488430" y="4781550"/>
            <a:ext cx="1236980" cy="1369060"/>
          </a:xfrm>
          <a:prstGeom prst="rect">
            <a:avLst/>
          </a:prstGeom>
          <a:ln w="127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7F295-25C9-EE39-993E-4D887133AC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35945" y="4743450"/>
            <a:ext cx="1478915" cy="14789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0619D0-E01C-952D-9B77-EDE4E4382A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09330" y="4772025"/>
            <a:ext cx="1457960" cy="14579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1" name="加号 10">
            <a:extLst>
              <a:ext uri="{FF2B5EF4-FFF2-40B4-BE49-F238E27FC236}">
                <a16:creationId xmlns:a16="http://schemas.microsoft.com/office/drawing/2014/main" id="{534D0CD5-9CD1-19EC-82D3-6BF74C7A3164}"/>
              </a:ext>
            </a:extLst>
          </p:cNvPr>
          <p:cNvSpPr/>
          <p:nvPr/>
        </p:nvSpPr>
        <p:spPr>
          <a:xfrm>
            <a:off x="7659370" y="4970543"/>
            <a:ext cx="1140460" cy="944678"/>
          </a:xfrm>
          <a:prstGeom prst="mathPlus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12" name="加号 11">
            <a:extLst>
              <a:ext uri="{FF2B5EF4-FFF2-40B4-BE49-F238E27FC236}">
                <a16:creationId xmlns:a16="http://schemas.microsoft.com/office/drawing/2014/main" id="{355D7D94-5BCF-B31C-3562-2B45EE4DC1B9}"/>
              </a:ext>
            </a:extLst>
          </p:cNvPr>
          <p:cNvSpPr/>
          <p:nvPr/>
        </p:nvSpPr>
        <p:spPr>
          <a:xfrm>
            <a:off x="9894231" y="5051892"/>
            <a:ext cx="1140460" cy="944678"/>
          </a:xfrm>
          <a:prstGeom prst="mathPlus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DFFBDA-382D-FEE9-4400-70EC4C3A04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en-US" altLang="zh-CN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 advAuto="0"/>
      <p:bldP spid="99" grpId="0" animBg="1" advAuto="0"/>
      <p:bldP spid="100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数字世界与物理世界的交叠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1AA982-C869-12FF-FB68-CF93997E8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8355" y="2325277"/>
            <a:ext cx="8974235" cy="278140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3A666C-1E02-1C1F-B79B-315F42C72E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02526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土地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NFT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B1D0565-808E-94EE-754A-7BB92F880362}"/>
              </a:ext>
            </a:extLst>
          </p:cNvPr>
          <p:cNvGrpSpPr/>
          <p:nvPr/>
        </p:nvGrpSpPr>
        <p:grpSpPr>
          <a:xfrm>
            <a:off x="1837948" y="1988698"/>
            <a:ext cx="7936156" cy="3669888"/>
            <a:chOff x="1837948" y="1988698"/>
            <a:chExt cx="7936156" cy="3669888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CDE05421-4C7A-4C86-C695-3EC0C0042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948" y="2267686"/>
              <a:ext cx="763270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9FF5289-E481-CF05-3B03-63BC5E005AF8}"/>
                </a:ext>
              </a:extLst>
            </p:cNvPr>
            <p:cNvSpPr/>
            <p:nvPr/>
          </p:nvSpPr>
          <p:spPr>
            <a:xfrm>
              <a:off x="8154531" y="1988698"/>
              <a:ext cx="1619573" cy="36932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8DC09C-9FE7-153C-5054-AEDAC55D74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08411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游戏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NFT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BDED55-D0C4-2A9A-A58B-4D26548A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9353" y="2291051"/>
            <a:ext cx="7772400" cy="263249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FFD61E-B586-8EB3-E4BA-F12D396F85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098119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数字藏品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NFT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7D6557-7B80-1223-22ED-3BAC44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66" y="2180346"/>
            <a:ext cx="76327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945C3E-D8E0-14C9-F0F0-D9099532A1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78907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数字孪生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A6AF1E-926A-85DD-BFAA-2646971428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DFF6F7-4023-9199-4B38-B90993F58B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" y="2267684"/>
            <a:ext cx="6400609" cy="21183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C687AE-2638-3DF2-DADE-E9EC94669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5951" y="2267683"/>
            <a:ext cx="3691405" cy="2118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94962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Web3·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区块链支撑的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Web3.0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29EC87-0230-FE5A-3816-BD7EFFE9EF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929" y="2108282"/>
            <a:ext cx="7042842" cy="40153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D05842-DA1A-E66F-3A73-9EE45AD516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582322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Web3·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再举两个例子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8687F24-2DE7-F3CA-FD4F-A77F7492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" y="2437287"/>
            <a:ext cx="3845600" cy="256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E9E8492-16EF-1076-F274-FB58255C7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7175" y="2437287"/>
            <a:ext cx="2773129" cy="256213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B4340B-0924-5CEC-3208-E33BD99E2D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99131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圆角矩形 12"/>
          <p:cNvSpPr/>
          <p:nvPr>
            <p:custDataLst>
              <p:tags r:id="rId2"/>
            </p:custDataLst>
          </p:nvPr>
        </p:nvSpPr>
        <p:spPr>
          <a:xfrm rot="2700000">
            <a:off x="2298525" y="7225096"/>
            <a:ext cx="7620001" cy="1388524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99" name="圆角矩形 15"/>
          <p:cNvSpPr/>
          <p:nvPr>
            <p:custDataLst>
              <p:tags r:id="rId3"/>
            </p:custDataLst>
          </p:nvPr>
        </p:nvSpPr>
        <p:spPr>
          <a:xfrm rot="2700000">
            <a:off x="-1520364" y="-244285"/>
            <a:ext cx="5474603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100" name="圆角矩形 16"/>
          <p:cNvSpPr/>
          <p:nvPr>
            <p:custDataLst>
              <p:tags r:id="rId4"/>
            </p:custDataLst>
          </p:nvPr>
        </p:nvSpPr>
        <p:spPr>
          <a:xfrm rot="2700000">
            <a:off x="7996390" y="299989"/>
            <a:ext cx="5474601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grpSp>
        <p:nvGrpSpPr>
          <p:cNvPr id="108" name="组合 18"/>
          <p:cNvGrpSpPr/>
          <p:nvPr/>
        </p:nvGrpSpPr>
        <p:grpSpPr>
          <a:xfrm>
            <a:off x="3621665" y="-2873101"/>
            <a:ext cx="5571855" cy="5571856"/>
            <a:chOff x="0" y="0"/>
            <a:chExt cx="5571854" cy="5571854"/>
          </a:xfrm>
        </p:grpSpPr>
        <p:sp>
          <p:nvSpPr>
            <p:cNvPr id="106" name="圆角矩形 13"/>
            <p:cNvSpPr/>
            <p:nvPr>
              <p:custDataLst>
                <p:tags r:id="rId7"/>
              </p:custDataLst>
            </p:nvPr>
          </p:nvSpPr>
          <p:spPr>
            <a:xfrm rot="2700000">
              <a:off x="-47202" y="1679158"/>
              <a:ext cx="5666257" cy="2213538"/>
            </a:xfrm>
            <a:prstGeom prst="roundRect">
              <a:avLst>
                <a:gd name="adj" fmla="val 50000"/>
              </a:avLst>
            </a:prstGeom>
            <a:solidFill>
              <a:srgbClr val="F8463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  <p:sp>
          <p:nvSpPr>
            <p:cNvPr id="107" name="圆角矩形 14"/>
            <p:cNvSpPr/>
            <p:nvPr>
              <p:custDataLst>
                <p:tags r:id="rId8"/>
              </p:custDataLst>
            </p:nvPr>
          </p:nvSpPr>
          <p:spPr>
            <a:xfrm rot="2700000">
              <a:off x="362911" y="2062480"/>
              <a:ext cx="4819046" cy="144689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2" y="314271"/>
            <a:ext cx="1837533" cy="554973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B0EC828D-6DE3-C63A-BC80-E6A3B906DB0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525" y="2912934"/>
            <a:ext cx="12192000" cy="10134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6600" b="1">
                <a:solidFill>
                  <a:srgbClr val="F84639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lvl1pPr>
          </a:lstStyle>
          <a:p>
            <a:pPr algn="ctr"/>
            <a:r>
              <a:rPr lang="zh-CN" altLang="en-US" sz="6000" dirty="0"/>
              <a:t>区块链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579A57-3261-0A81-F7E2-075F971102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2447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 advAuto="0"/>
      <p:bldP spid="99" grpId="0" animBg="1" advAuto="0"/>
      <p:bldP spid="100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25EC6-5DDF-E05A-8648-A052169F2F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450" y="2285365"/>
            <a:ext cx="7785100" cy="2324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6151C5-F3CA-51F3-3888-1A33F8D69C9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49855" y="4382512"/>
            <a:ext cx="689229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Helvetica"/>
              </a:rPr>
              <a:t>区块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Helvetica"/>
              </a:rPr>
              <a:t> + 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Helvetica"/>
              </a:rPr>
              <a:t>链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21B9FD-3A1C-5420-82CD-E7F3A9898B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05710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特征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6BED7EF-FEDD-3E9F-7B25-B6A888E594FA}"/>
              </a:ext>
            </a:extLst>
          </p:cNvPr>
          <p:cNvGrpSpPr/>
          <p:nvPr/>
        </p:nvGrpSpPr>
        <p:grpSpPr>
          <a:xfrm>
            <a:off x="1798832" y="2640350"/>
            <a:ext cx="7982666" cy="2174620"/>
            <a:chOff x="4839" y="3222"/>
            <a:chExt cx="12571" cy="342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43C9115-44F1-A67B-58CB-6CE410D90BB0}"/>
                </a:ext>
              </a:extLst>
            </p:cNvPr>
            <p:cNvSpPr/>
            <p:nvPr/>
          </p:nvSpPr>
          <p:spPr>
            <a:xfrm>
              <a:off x="5022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A73BE60-399E-968E-A74B-EEFCFA6C2279}"/>
                </a:ext>
              </a:extLst>
            </p:cNvPr>
            <p:cNvSpPr/>
            <p:nvPr/>
          </p:nvSpPr>
          <p:spPr>
            <a:xfrm>
              <a:off x="4839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7630AB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CA7D56-D81B-0B42-DD6D-5E81DB1102DB}"/>
                </a:ext>
              </a:extLst>
            </p:cNvPr>
            <p:cNvSpPr/>
            <p:nvPr/>
          </p:nvSpPr>
          <p:spPr>
            <a:xfrm>
              <a:off x="5218" y="4155"/>
              <a:ext cx="2664" cy="1675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去中心化</a:t>
              </a:r>
              <a:endParaRPr lang="en-US" altLang="zh-CN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spcBef>
                  <a:spcPts val="1295"/>
                </a:spcBef>
              </a:pPr>
              <a:r>
                <a:rPr lang="zh-CN" altLang="en-US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对等网络每个节点即使服务器又是客户端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52272B6-3B91-B0F1-E494-EE289C1AED25}"/>
                </a:ext>
              </a:extLst>
            </p:cNvPr>
            <p:cNvSpPr/>
            <p:nvPr/>
          </p:nvSpPr>
          <p:spPr>
            <a:xfrm>
              <a:off x="14169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2A47418-418C-6886-208B-1DA4C88954F0}"/>
                </a:ext>
              </a:extLst>
            </p:cNvPr>
            <p:cNvSpPr/>
            <p:nvPr/>
          </p:nvSpPr>
          <p:spPr>
            <a:xfrm>
              <a:off x="13986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93D250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8BB7CF-54CD-C480-3961-02E480CF0FDA}"/>
                </a:ext>
              </a:extLst>
            </p:cNvPr>
            <p:cNvSpPr/>
            <p:nvPr/>
          </p:nvSpPr>
          <p:spPr>
            <a:xfrm>
              <a:off x="14365" y="4155"/>
              <a:ext cx="2664" cy="1675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不可篡改</a:t>
              </a:r>
              <a:endParaRPr lang="en-US" altLang="zh-CN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spcBef>
                  <a:spcPts val="1295"/>
                </a:spcBef>
              </a:pPr>
              <a:r>
                <a:rPr lang="zh-CN" altLang="en-US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修改数据会影响整个链的其他数据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BEF0440-FFC4-D5F9-DA34-5024FC79E32F}"/>
                </a:ext>
              </a:extLst>
            </p:cNvPr>
            <p:cNvSpPr/>
            <p:nvPr/>
          </p:nvSpPr>
          <p:spPr>
            <a:xfrm>
              <a:off x="9504" y="3407"/>
              <a:ext cx="3056" cy="3056"/>
            </a:xfrm>
            <a:prstGeom prst="ellips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909C5B9-C2A0-0263-BD5A-CB12BB2AD950}"/>
                </a:ext>
              </a:extLst>
            </p:cNvPr>
            <p:cNvSpPr/>
            <p:nvPr/>
          </p:nvSpPr>
          <p:spPr>
            <a:xfrm>
              <a:off x="9320" y="3223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13C262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C16BB9B-0151-E50C-151C-90B596292C21}"/>
                </a:ext>
              </a:extLst>
            </p:cNvPr>
            <p:cNvSpPr/>
            <p:nvPr/>
          </p:nvSpPr>
          <p:spPr>
            <a:xfrm>
              <a:off x="9700" y="4156"/>
              <a:ext cx="2664" cy="1360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共识机制</a:t>
              </a:r>
              <a:endParaRPr lang="en-US" altLang="zh-CN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spcBef>
                  <a:spcPts val="1295"/>
                </a:spcBef>
              </a:pPr>
              <a:r>
                <a:rPr lang="zh-CN" altLang="en-US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PoW 和</a:t>
              </a:r>
              <a:r>
                <a:rPr lang="en-US" altLang="zh-CN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 </a:t>
              </a:r>
              <a:r>
                <a:rPr lang="zh-CN" altLang="en-US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PoS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CB848-4C71-C5DD-27AE-F0E7BA4520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026619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Helvetica"/>
              </a:rPr>
              <a:t>前言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课程安排</a:t>
            </a:r>
          </a:p>
        </p:txBody>
      </p:sp>
      <p:sp>
        <p:nvSpPr>
          <p:cNvPr id="2" name="剪去对角的矩形 1">
            <a:extLst>
              <a:ext uri="{FF2B5EF4-FFF2-40B4-BE49-F238E27FC236}">
                <a16:creationId xmlns:a16="http://schemas.microsoft.com/office/drawing/2014/main" id="{35C128FD-7234-F136-752C-5C80B7BBA985}"/>
              </a:ext>
            </a:extLst>
          </p:cNvPr>
          <p:cNvSpPr>
            <a:spLocks/>
          </p:cNvSpPr>
          <p:nvPr/>
        </p:nvSpPr>
        <p:spPr>
          <a:xfrm>
            <a:off x="2197916" y="3092785"/>
            <a:ext cx="2642532" cy="129600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Web3.0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 快速入门</a:t>
            </a:r>
          </a:p>
        </p:txBody>
      </p:sp>
      <p:sp>
        <p:nvSpPr>
          <p:cNvPr id="4" name="剪去对角的矩形 3">
            <a:extLst>
              <a:ext uri="{FF2B5EF4-FFF2-40B4-BE49-F238E27FC236}">
                <a16:creationId xmlns:a16="http://schemas.microsoft.com/office/drawing/2014/main" id="{5CCC2D50-849E-F77D-29D9-D79A5BDF3683}"/>
              </a:ext>
            </a:extLst>
          </p:cNvPr>
          <p:cNvSpPr>
            <a:spLocks/>
          </p:cNvSpPr>
          <p:nvPr/>
        </p:nvSpPr>
        <p:spPr>
          <a:xfrm>
            <a:off x="6453556" y="3092785"/>
            <a:ext cx="2642532" cy="129960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打造链上简历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DApp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195274-7FEE-CD54-60E5-84FACAB2B6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22796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应用场景</a:t>
            </a:r>
          </a:p>
        </p:txBody>
      </p:sp>
      <p:sp>
        <p:nvSpPr>
          <p:cNvPr id="4" name="Freeform 50">
            <a:extLst>
              <a:ext uri="{FF2B5EF4-FFF2-40B4-BE49-F238E27FC236}">
                <a16:creationId xmlns:a16="http://schemas.microsoft.com/office/drawing/2014/main" id="{54CBD7C5-8CF7-0400-28EC-EF0B588BC0A6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640326" y="2795534"/>
            <a:ext cx="1462328" cy="1267652"/>
          </a:xfrm>
          <a:custGeom>
            <a:avLst/>
            <a:gdLst>
              <a:gd name="T0" fmla="*/ 0 w 646"/>
              <a:gd name="T1" fmla="*/ 279 h 560"/>
              <a:gd name="T2" fmla="*/ 161 w 646"/>
              <a:gd name="T3" fmla="*/ 0 h 560"/>
              <a:gd name="T4" fmla="*/ 484 w 646"/>
              <a:gd name="T5" fmla="*/ 0 h 560"/>
              <a:gd name="T6" fmla="*/ 646 w 646"/>
              <a:gd name="T7" fmla="*/ 279 h 560"/>
              <a:gd name="T8" fmla="*/ 484 w 646"/>
              <a:gd name="T9" fmla="*/ 560 h 560"/>
              <a:gd name="T10" fmla="*/ 161 w 646"/>
              <a:gd name="T11" fmla="*/ 560 h 560"/>
              <a:gd name="T12" fmla="*/ 0 w 646"/>
              <a:gd name="T13" fmla="*/ 279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0">
                <a:moveTo>
                  <a:pt x="0" y="279"/>
                </a:moveTo>
                <a:lnTo>
                  <a:pt x="161" y="0"/>
                </a:lnTo>
                <a:lnTo>
                  <a:pt x="484" y="0"/>
                </a:lnTo>
                <a:lnTo>
                  <a:pt x="646" y="279"/>
                </a:lnTo>
                <a:lnTo>
                  <a:pt x="484" y="560"/>
                </a:lnTo>
                <a:lnTo>
                  <a:pt x="161" y="560"/>
                </a:lnTo>
                <a:lnTo>
                  <a:pt x="0" y="2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Freeform 57">
            <a:extLst>
              <a:ext uri="{FF2B5EF4-FFF2-40B4-BE49-F238E27FC236}">
                <a16:creationId xmlns:a16="http://schemas.microsoft.com/office/drawing/2014/main" id="{5ADFADE3-8C6D-E778-F09E-5FC99F301AE6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353851" y="2797300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6" name="Freeform 64">
            <a:extLst>
              <a:ext uri="{FF2B5EF4-FFF2-40B4-BE49-F238E27FC236}">
                <a16:creationId xmlns:a16="http://schemas.microsoft.com/office/drawing/2014/main" id="{6A1EC702-E640-A100-DE5B-166B865D8B93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5934108" y="2797300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Freeform 71">
            <a:extLst>
              <a:ext uri="{FF2B5EF4-FFF2-40B4-BE49-F238E27FC236}">
                <a16:creationId xmlns:a16="http://schemas.microsoft.com/office/drawing/2014/main" id="{2DDDA998-CB0A-DB12-C280-611CD6510D53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7088459" y="3429994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Freeform 78">
            <a:extLst>
              <a:ext uri="{FF2B5EF4-FFF2-40B4-BE49-F238E27FC236}">
                <a16:creationId xmlns:a16="http://schemas.microsoft.com/office/drawing/2014/main" id="{7E22D985-BA33-B031-734E-142782F16B73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4783248" y="3429000"/>
            <a:ext cx="1462328" cy="1269917"/>
          </a:xfrm>
          <a:custGeom>
            <a:avLst/>
            <a:gdLst>
              <a:gd name="T0" fmla="*/ 0 w 646"/>
              <a:gd name="T1" fmla="*/ 281 h 561"/>
              <a:gd name="T2" fmla="*/ 161 w 646"/>
              <a:gd name="T3" fmla="*/ 0 h 561"/>
              <a:gd name="T4" fmla="*/ 484 w 646"/>
              <a:gd name="T5" fmla="*/ 0 h 561"/>
              <a:gd name="T6" fmla="*/ 646 w 646"/>
              <a:gd name="T7" fmla="*/ 281 h 561"/>
              <a:gd name="T8" fmla="*/ 484 w 646"/>
              <a:gd name="T9" fmla="*/ 561 h 561"/>
              <a:gd name="T10" fmla="*/ 161 w 646"/>
              <a:gd name="T11" fmla="*/ 561 h 561"/>
              <a:gd name="T12" fmla="*/ 0 w 646"/>
              <a:gd name="T13" fmla="*/ 28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1">
                <a:moveTo>
                  <a:pt x="0" y="281"/>
                </a:moveTo>
                <a:lnTo>
                  <a:pt x="161" y="0"/>
                </a:lnTo>
                <a:lnTo>
                  <a:pt x="484" y="0"/>
                </a:lnTo>
                <a:lnTo>
                  <a:pt x="646" y="281"/>
                </a:lnTo>
                <a:lnTo>
                  <a:pt x="484" y="561"/>
                </a:lnTo>
                <a:lnTo>
                  <a:pt x="161" y="561"/>
                </a:lnTo>
                <a:lnTo>
                  <a:pt x="0" y="2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Freeform 85">
            <a:extLst>
              <a:ext uri="{FF2B5EF4-FFF2-40B4-BE49-F238E27FC236}">
                <a16:creationId xmlns:a16="http://schemas.microsoft.com/office/drawing/2014/main" id="{60052391-E025-E50E-DFDE-9DEA15AE4D93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2496771" y="3429995"/>
            <a:ext cx="1464592" cy="1265389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0" name="Rectangle 52">
            <a:extLst>
              <a:ext uri="{FF2B5EF4-FFF2-40B4-BE49-F238E27FC236}">
                <a16:creationId xmlns:a16="http://schemas.microsoft.com/office/drawing/2014/main" id="{A7F96385-B90C-BC4F-7DCA-FAC82F66726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751459" y="3314211"/>
            <a:ext cx="59563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能源</a:t>
            </a:r>
          </a:p>
        </p:txBody>
      </p:sp>
      <p:sp>
        <p:nvSpPr>
          <p:cNvPr id="21" name="Rectangle 53">
            <a:extLst>
              <a:ext uri="{FF2B5EF4-FFF2-40B4-BE49-F238E27FC236}">
                <a16:creationId xmlns:a16="http://schemas.microsoft.com/office/drawing/2014/main" id="{A404202D-1DA9-D582-84A6-8E3435FD4F0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904581" y="3909677"/>
            <a:ext cx="59690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金融</a:t>
            </a:r>
          </a:p>
        </p:txBody>
      </p:sp>
      <p:sp>
        <p:nvSpPr>
          <p:cNvPr id="22" name="Rectangle 55">
            <a:extLst>
              <a:ext uri="{FF2B5EF4-FFF2-40B4-BE49-F238E27FC236}">
                <a16:creationId xmlns:a16="http://schemas.microsoft.com/office/drawing/2014/main" id="{0B4D31EF-D392-8F90-FF2A-D43EDDA0C03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374980" y="3322482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众筹</a:t>
            </a:r>
          </a:p>
        </p:txBody>
      </p:sp>
      <p:sp>
        <p:nvSpPr>
          <p:cNvPr id="23" name="Rectangle 56">
            <a:extLst>
              <a:ext uri="{FF2B5EF4-FFF2-40B4-BE49-F238E27FC236}">
                <a16:creationId xmlns:a16="http://schemas.microsoft.com/office/drawing/2014/main" id="{E042B274-94B7-12A6-550B-6B4386835CA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82135" y="3932225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零售</a:t>
            </a:r>
          </a:p>
        </p:txBody>
      </p:sp>
      <p:sp>
        <p:nvSpPr>
          <p:cNvPr id="24" name="Rectangle 57">
            <a:extLst>
              <a:ext uri="{FF2B5EF4-FFF2-40B4-BE49-F238E27FC236}">
                <a16:creationId xmlns:a16="http://schemas.microsoft.com/office/drawing/2014/main" id="{25B3D6BE-DD3C-0D68-9D3F-246D98896CB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809675" y="3313576"/>
            <a:ext cx="10515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媒体娱乐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0960CCD5-695A-5338-40D7-3D2438EE911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523576" y="3909042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溯源</a:t>
            </a:r>
          </a:p>
        </p:txBody>
      </p:sp>
      <p:sp>
        <p:nvSpPr>
          <p:cNvPr id="26" name="Freeform 57">
            <a:extLst>
              <a:ext uri="{FF2B5EF4-FFF2-40B4-BE49-F238E27FC236}">
                <a16:creationId xmlns:a16="http://schemas.microsoft.com/office/drawing/2014/main" id="{B7257130-6B44-603F-DC32-6FF0B196576B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8242217" y="2755334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7" name="Rectangle 52">
            <a:extLst>
              <a:ext uri="{FF2B5EF4-FFF2-40B4-BE49-F238E27FC236}">
                <a16:creationId xmlns:a16="http://schemas.microsoft.com/office/drawing/2014/main" id="{7E2F9313-A87E-F618-7CC9-FF025631C72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677333" y="3313575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医疗</a:t>
            </a:r>
          </a:p>
        </p:txBody>
      </p:sp>
      <p:sp>
        <p:nvSpPr>
          <p:cNvPr id="28" name="Freeform 50">
            <a:extLst>
              <a:ext uri="{FF2B5EF4-FFF2-40B4-BE49-F238E27FC236}">
                <a16:creationId xmlns:a16="http://schemas.microsoft.com/office/drawing/2014/main" id="{2047A888-7391-8F98-2E4A-F6CE34D3BCCF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9408842" y="3410648"/>
            <a:ext cx="1462328" cy="1267652"/>
          </a:xfrm>
          <a:custGeom>
            <a:avLst/>
            <a:gdLst>
              <a:gd name="T0" fmla="*/ 0 w 646"/>
              <a:gd name="T1" fmla="*/ 279 h 560"/>
              <a:gd name="T2" fmla="*/ 161 w 646"/>
              <a:gd name="T3" fmla="*/ 0 h 560"/>
              <a:gd name="T4" fmla="*/ 484 w 646"/>
              <a:gd name="T5" fmla="*/ 0 h 560"/>
              <a:gd name="T6" fmla="*/ 646 w 646"/>
              <a:gd name="T7" fmla="*/ 279 h 560"/>
              <a:gd name="T8" fmla="*/ 484 w 646"/>
              <a:gd name="T9" fmla="*/ 560 h 560"/>
              <a:gd name="T10" fmla="*/ 161 w 646"/>
              <a:gd name="T11" fmla="*/ 560 h 560"/>
              <a:gd name="T12" fmla="*/ 0 w 646"/>
              <a:gd name="T13" fmla="*/ 279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0">
                <a:moveTo>
                  <a:pt x="0" y="279"/>
                </a:moveTo>
                <a:lnTo>
                  <a:pt x="161" y="0"/>
                </a:lnTo>
                <a:lnTo>
                  <a:pt x="484" y="0"/>
                </a:lnTo>
                <a:lnTo>
                  <a:pt x="646" y="279"/>
                </a:lnTo>
                <a:lnTo>
                  <a:pt x="484" y="560"/>
                </a:lnTo>
                <a:lnTo>
                  <a:pt x="161" y="560"/>
                </a:lnTo>
                <a:lnTo>
                  <a:pt x="0" y="2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2352F840-8217-BFC3-C3F3-17E9B17ACB9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718527" y="3928055"/>
            <a:ext cx="8229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物联网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6FA34-011C-3380-737C-C119D2EEEF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26193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类型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7D8271E-835A-DC87-9468-86DE11D4CCC2}"/>
              </a:ext>
            </a:extLst>
          </p:cNvPr>
          <p:cNvGrpSpPr/>
          <p:nvPr/>
        </p:nvGrpSpPr>
        <p:grpSpPr>
          <a:xfrm>
            <a:off x="1311313" y="2648498"/>
            <a:ext cx="9315141" cy="1972054"/>
            <a:chOff x="2224" y="4727"/>
            <a:chExt cx="9843" cy="208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0DDA5AE-74BE-8D20-2234-E36DFE17803B}"/>
                </a:ext>
              </a:extLst>
            </p:cNvPr>
            <p:cNvSpPr/>
            <p:nvPr/>
          </p:nvSpPr>
          <p:spPr bwMode="auto">
            <a:xfrm>
              <a:off x="4734" y="4727"/>
              <a:ext cx="2312" cy="208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42">
              <a:extLst>
                <a:ext uri="{FF2B5EF4-FFF2-40B4-BE49-F238E27FC236}">
                  <a16:creationId xmlns:a16="http://schemas.microsoft.com/office/drawing/2014/main" id="{913F97C9-3614-B5C3-02D3-0E618770E487}"/>
                </a:ext>
              </a:extLst>
            </p:cNvPr>
            <p:cNvSpPr txBox="1"/>
            <p:nvPr/>
          </p:nvSpPr>
          <p:spPr>
            <a:xfrm>
              <a:off x="5098" y="5368"/>
              <a:ext cx="1526" cy="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pPr algn="ctr"/>
              <a:r>
                <a:rPr lang="zh-CN" altLang="en-US" sz="4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私链</a:t>
              </a: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CD11FBA-CA65-4A8D-87DA-93601DBEE672}"/>
                </a:ext>
              </a:extLst>
            </p:cNvPr>
            <p:cNvSpPr/>
            <p:nvPr/>
          </p:nvSpPr>
          <p:spPr bwMode="auto">
            <a:xfrm>
              <a:off x="2224" y="4727"/>
              <a:ext cx="2312" cy="208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E597E44-8649-2904-571F-0A696AE8BB35}"/>
                </a:ext>
              </a:extLst>
            </p:cNvPr>
            <p:cNvSpPr/>
            <p:nvPr/>
          </p:nvSpPr>
          <p:spPr bwMode="auto">
            <a:xfrm>
              <a:off x="7245" y="4727"/>
              <a:ext cx="2312" cy="208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616FBF3-37A0-4CC3-659D-938584E36292}"/>
                </a:ext>
              </a:extLst>
            </p:cNvPr>
            <p:cNvSpPr/>
            <p:nvPr/>
          </p:nvSpPr>
          <p:spPr bwMode="auto">
            <a:xfrm>
              <a:off x="9755" y="4727"/>
              <a:ext cx="2312" cy="208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TextBox 46">
              <a:extLst>
                <a:ext uri="{FF2B5EF4-FFF2-40B4-BE49-F238E27FC236}">
                  <a16:creationId xmlns:a16="http://schemas.microsoft.com/office/drawing/2014/main" id="{CF8AD9A8-15B4-7002-FD81-EF61BE48F774}"/>
                </a:ext>
              </a:extLst>
            </p:cNvPr>
            <p:cNvSpPr txBox="1"/>
            <p:nvPr/>
          </p:nvSpPr>
          <p:spPr>
            <a:xfrm>
              <a:off x="2615" y="5368"/>
              <a:ext cx="1526" cy="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pPr algn="ctr"/>
              <a:r>
                <a:rPr lang="zh-CN" altLang="en-US" sz="4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公链</a:t>
              </a:r>
            </a:p>
          </p:txBody>
        </p:sp>
        <p:sp>
          <p:nvSpPr>
            <p:cNvPr id="13" name="TextBox 47">
              <a:extLst>
                <a:ext uri="{FF2B5EF4-FFF2-40B4-BE49-F238E27FC236}">
                  <a16:creationId xmlns:a16="http://schemas.microsoft.com/office/drawing/2014/main" id="{B0006F16-1212-42D5-5C36-42F6AC2707C6}"/>
                </a:ext>
              </a:extLst>
            </p:cNvPr>
            <p:cNvSpPr txBox="1"/>
            <p:nvPr/>
          </p:nvSpPr>
          <p:spPr>
            <a:xfrm>
              <a:off x="7637" y="5477"/>
              <a:ext cx="1526" cy="5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pPr algn="ctr"/>
              <a:r>
                <a:rPr lang="zh-CN" altLang="en-US" sz="3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联盟链</a:t>
              </a:r>
            </a:p>
          </p:txBody>
        </p:sp>
        <p:sp>
          <p:nvSpPr>
            <p:cNvPr id="14" name="TextBox 48">
              <a:extLst>
                <a:ext uri="{FF2B5EF4-FFF2-40B4-BE49-F238E27FC236}">
                  <a16:creationId xmlns:a16="http://schemas.microsoft.com/office/drawing/2014/main" id="{2C99C442-87F4-467B-5F65-57F4CCD2493B}"/>
                </a:ext>
              </a:extLst>
            </p:cNvPr>
            <p:cNvSpPr txBox="1"/>
            <p:nvPr/>
          </p:nvSpPr>
          <p:spPr>
            <a:xfrm>
              <a:off x="10176" y="5557"/>
              <a:ext cx="1526" cy="5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pPr algn="ctr"/>
              <a:r>
                <a:rPr lang="zh-CN" altLang="en-US" sz="3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混合链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6C63BB-89F3-E8CE-0AF7-19AAFE877F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7259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类型对比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81F0D7-0BEE-8155-6BE4-996D9B6F3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665" y="2186305"/>
            <a:ext cx="10100310" cy="315531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3D5ACA-C1E6-C407-C33B-9B64B3535E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77019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区块链示例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560C5F-D2E5-8EAE-EF4B-61ED277A74DE}"/>
              </a:ext>
            </a:extLst>
          </p:cNvPr>
          <p:cNvSpPr txBox="1"/>
          <p:nvPr/>
        </p:nvSpPr>
        <p:spPr>
          <a:xfrm>
            <a:off x="1644111" y="5987750"/>
            <a:ext cx="575633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https://github.com/anders94/blockchain-demo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97B4F-D07A-29CF-8FE7-D16B538DF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111" y="2057780"/>
            <a:ext cx="7772400" cy="371298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0F9997-C6E7-8262-2439-22CEBD98A3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309532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hash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937055-D936-5762-FCC8-F2276D210FF8}"/>
              </a:ext>
            </a:extLst>
          </p:cNvPr>
          <p:cNvSpPr txBox="1"/>
          <p:nvPr/>
        </p:nvSpPr>
        <p:spPr>
          <a:xfrm>
            <a:off x="1908018" y="2368549"/>
            <a:ext cx="6097508" cy="2120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从</a:t>
            </a:r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值不可以反向推导出原始的数据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输入数据的微小变化会得到完全不同的</a:t>
            </a:r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相同的数据会得到相同的值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执行效率要高效，长的文本也能快速地计算出哈希值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算法的冲突概率要小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DAA2F7-F35D-A095-81FF-300F6341CE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14682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区块的概念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6B0FCB-DC69-6ABF-367E-3655073470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8352" y="2173788"/>
            <a:ext cx="1642110" cy="4116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EA4A43-E261-BCB7-C539-01C25EB87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0172" y="2296978"/>
            <a:ext cx="2279015" cy="197358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90709CA5-910A-D8AF-C54F-AD62989EB6EF}"/>
              </a:ext>
            </a:extLst>
          </p:cNvPr>
          <p:cNvSpPr/>
          <p:nvPr/>
        </p:nvSpPr>
        <p:spPr>
          <a:xfrm rot="10500000">
            <a:off x="4229294" y="2605788"/>
            <a:ext cx="1284605" cy="28800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5BB3F8-3444-906B-E6F9-99DAD4A826C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085930" y="2749788"/>
            <a:ext cx="3870121" cy="1384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latin typeface="黑体" charset="0"/>
                <a:ea typeface="黑体" charset="0"/>
                <a:cs typeface="黑体" charset="0"/>
                <a:sym typeface="Helvetica"/>
              </a:rPr>
              <a:t>第n块的Hash值 = Hash(第n-1块的Hash值 + 第n块的账本数据)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charset="-122"/>
              <a:ea typeface="微软雅黑" charset="-122"/>
              <a:cs typeface="微软雅黑" charset="-122"/>
              <a:sym typeface="Helvetic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A645FA-42A4-E25D-540F-F23EF4D0F1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62832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P2P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网络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D7D0176-0A3E-A677-0B40-157BFD197D9A}"/>
              </a:ext>
            </a:extLst>
          </p:cNvPr>
          <p:cNvGrpSpPr/>
          <p:nvPr/>
        </p:nvGrpSpPr>
        <p:grpSpPr>
          <a:xfrm>
            <a:off x="2343150" y="1934455"/>
            <a:ext cx="7505700" cy="4305300"/>
            <a:chOff x="2531585" y="1934455"/>
            <a:chExt cx="7505700" cy="43053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15CA167-3AD5-63D6-851D-4015B448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1585" y="1934455"/>
              <a:ext cx="7505700" cy="43053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610EAA-6F63-762C-B8DF-145EA36866E2}"/>
                </a:ext>
              </a:extLst>
            </p:cNvPr>
            <p:cNvSpPr txBox="1"/>
            <p:nvPr/>
          </p:nvSpPr>
          <p:spPr>
            <a:xfrm>
              <a:off x="5570060" y="3964334"/>
              <a:ext cx="1275715" cy="45910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45718" tIns="45718" rIns="45718" bIns="45718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P2P</a:t>
              </a:r>
              <a:r>
                <a: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网络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FF54CC-4A39-18D2-57BA-38A6AC313F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31818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记账和挖矿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3A8D24-7C5D-C31C-5408-8D20D3C3F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" y="2947999"/>
            <a:ext cx="5449807" cy="15429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D1F2FC-3A69-91E1-E551-C62E9C91948C}"/>
              </a:ext>
            </a:extLst>
          </p:cNvPr>
          <p:cNvSpPr txBox="1"/>
          <p:nvPr/>
        </p:nvSpPr>
        <p:spPr>
          <a:xfrm>
            <a:off x="570228" y="2463823"/>
            <a:ext cx="43349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为什么会有人愿意花费精力来记账？</a:t>
            </a:r>
            <a:endParaRPr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2C2C2B-8A73-E1A8-A065-D15856F0C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36" y="4723750"/>
            <a:ext cx="5847576" cy="8888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747BAA6-08EE-4B8A-70ED-7DC1128E5A06}"/>
              </a:ext>
            </a:extLst>
          </p:cNvPr>
          <p:cNvSpPr txBox="1"/>
          <p:nvPr/>
        </p:nvSpPr>
        <p:spPr>
          <a:xfrm>
            <a:off x="6756787" y="2463823"/>
            <a:ext cx="28264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以谁记录的账本为准？</a:t>
            </a:r>
            <a:endParaRPr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7999D9-3BF6-9AA0-17D5-7684101C0B12}"/>
              </a:ext>
            </a:extLst>
          </p:cNvPr>
          <p:cNvSpPr txBox="1"/>
          <p:nvPr/>
        </p:nvSpPr>
        <p:spPr>
          <a:xfrm>
            <a:off x="6741793" y="2975534"/>
            <a:ext cx="3406433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比特币记账采取的是工作量证明法，也就是让记账的人去解一道运算量很大数学题，谁能够最先解出来，就用谁的账本，同时谁也就获得了比特币的奖励，这个解数学题的过程就叫做</a:t>
            </a:r>
            <a:r>
              <a:rPr lang="zh-CN" altLang="en-US" dirty="0">
                <a:solidFill>
                  <a:srgbClr val="C00000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挖矿</a:t>
            </a:r>
            <a:r>
              <a:rPr lang="zh-CN" altLang="en-US" dirty="0">
                <a:solidFill>
                  <a:schemeClr val="tx1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，所以挖矿比拼的就是矿机</a:t>
            </a:r>
            <a:r>
              <a:rPr lang="en" altLang="zh-CN" dirty="0">
                <a:solidFill>
                  <a:schemeClr val="tx1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tx1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的运算能力。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0D5D3B-01F2-5D05-D01E-EDFB15359F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565612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共识机制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25B404-717F-DFEA-9145-175EC073B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1032" y="2252014"/>
            <a:ext cx="7620000" cy="35941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600A41-4654-3460-51CE-B20A1625A5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1640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广泛应用的共识机制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3B964B-10C5-B8B6-648B-02D9573B724A}"/>
              </a:ext>
            </a:extLst>
          </p:cNvPr>
          <p:cNvSpPr txBox="1"/>
          <p:nvPr/>
        </p:nvSpPr>
        <p:spPr>
          <a:xfrm>
            <a:off x="581937" y="2267686"/>
            <a:ext cx="287101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POW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工作量证明机制）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47BA35-0603-CA82-CF11-41546730D4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937" y="2693367"/>
            <a:ext cx="3305618" cy="12726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C485F0-B1AA-9786-C2FF-067D81142ECF}"/>
              </a:ext>
            </a:extLst>
          </p:cNvPr>
          <p:cNvSpPr txBox="1"/>
          <p:nvPr/>
        </p:nvSpPr>
        <p:spPr>
          <a:xfrm>
            <a:off x="4183480" y="2267686"/>
            <a:ext cx="26055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POS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权益证明机制）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FEC945-6FB8-8013-4C44-5C68B80471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2138" y="2730388"/>
            <a:ext cx="3305619" cy="15040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463D4E-21AA-E9E8-0DDC-0A921E5EFA68}"/>
              </a:ext>
            </a:extLst>
          </p:cNvPr>
          <p:cNvSpPr txBox="1"/>
          <p:nvPr/>
        </p:nvSpPr>
        <p:spPr>
          <a:xfrm>
            <a:off x="8081971" y="2267686"/>
            <a:ext cx="25840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POA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权威证明机制）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8D94D0B-03E2-758C-6DE2-E10A86DDE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1971" y="2609460"/>
            <a:ext cx="3597753" cy="162498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F61778E-AA8E-36A8-8B1E-FABFF291A06B}"/>
              </a:ext>
            </a:extLst>
          </p:cNvPr>
          <p:cNvSpPr txBox="1"/>
          <p:nvPr/>
        </p:nvSpPr>
        <p:spPr>
          <a:xfrm>
            <a:off x="581937" y="4392631"/>
            <a:ext cx="264304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POC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容量证明机制）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CDF30D-A7E7-6348-3639-8FD1EB6B8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955" y="4807696"/>
            <a:ext cx="4070701" cy="159435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2F43B05-B44F-9454-F6D7-23847E2A8E38}"/>
              </a:ext>
            </a:extLst>
          </p:cNvPr>
          <p:cNvSpPr txBox="1"/>
          <p:nvPr/>
        </p:nvSpPr>
        <p:spPr>
          <a:xfrm>
            <a:off x="5514063" y="4433677"/>
            <a:ext cx="359775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CPOC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有条件的容量证明机制）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E6FC0CB-B61C-D7C8-C8E1-16C401C835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3678" y="4931383"/>
            <a:ext cx="3195009" cy="14697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E0525B-193F-016D-4773-6158994865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44400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面试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面试反馈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A00200-102F-2570-69C2-E28289B10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6746" y="1271905"/>
            <a:ext cx="4174481" cy="518443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D8AC50-2841-BBBD-3D0A-DE7EB5855D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224695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比特币的诞生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3D0DE2-A5D3-9245-2E10-9C3EA9241E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9372"/>
          <a:stretch>
            <a:fillRect/>
          </a:stretch>
        </p:blipFill>
        <p:spPr>
          <a:xfrm>
            <a:off x="1756937" y="2814571"/>
            <a:ext cx="1400835" cy="13446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14679A-B588-670C-23B3-EB8091816D90}"/>
              </a:ext>
            </a:extLst>
          </p:cNvPr>
          <p:cNvSpPr txBox="1"/>
          <p:nvPr/>
        </p:nvSpPr>
        <p:spPr>
          <a:xfrm>
            <a:off x="1833881" y="4237116"/>
            <a:ext cx="1169547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维基解密创始人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阿桑奇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pic>
        <p:nvPicPr>
          <p:cNvPr id="8" name="图片 7" descr="/private/var/folders/b2/w3g8f65s0l9d0zmzd1fcvn7r0000gn/T/com.kingsoft.wpsoffice.mac/picturecompress_20221117163336/output_1.pngoutput_1">
            <a:extLst>
              <a:ext uri="{FF2B5EF4-FFF2-40B4-BE49-F238E27FC236}">
                <a16:creationId xmlns:a16="http://schemas.microsoft.com/office/drawing/2014/main" id="{4FACBB97-4E44-D132-1215-C9F8B9DA7D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15841"/>
          <a:stretch>
            <a:fillRect/>
          </a:stretch>
        </p:blipFill>
        <p:spPr>
          <a:xfrm>
            <a:off x="3992786" y="2814571"/>
            <a:ext cx="1410941" cy="13446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21A92F-D55D-3516-B663-8070E91AA8FD}"/>
              </a:ext>
            </a:extLst>
          </p:cNvPr>
          <p:cNvSpPr txBox="1"/>
          <p:nvPr/>
        </p:nvSpPr>
        <p:spPr>
          <a:xfrm>
            <a:off x="4119960" y="4259196"/>
            <a:ext cx="1437249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BT下载作者</a:t>
            </a:r>
          </a:p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布莱姆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科恩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288D33-4DBC-EB22-DDE9-5CC52AF703C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727" r="8927" b="2520"/>
          <a:stretch>
            <a:fillRect/>
          </a:stretch>
        </p:blipFill>
        <p:spPr>
          <a:xfrm>
            <a:off x="6223450" y="2814571"/>
            <a:ext cx="1613067" cy="13446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9A5BF2E-671B-4911-46C3-AA4ABFCCAAD1}"/>
              </a:ext>
            </a:extLst>
          </p:cNvPr>
          <p:cNvSpPr txBox="1"/>
          <p:nvPr/>
        </p:nvSpPr>
        <p:spPr>
          <a:xfrm>
            <a:off x="6271429" y="4259196"/>
            <a:ext cx="1693728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WWW的发明者</a:t>
            </a:r>
          </a:p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蒂姆伯纳斯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李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78D8B08-836E-6C88-F82E-AD8029992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3643" r="14122" b="-360"/>
          <a:stretch>
            <a:fillRect/>
          </a:stretch>
        </p:blipFill>
        <p:spPr>
          <a:xfrm>
            <a:off x="8574833" y="2814571"/>
            <a:ext cx="1456077" cy="13446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021275A-FC14-28C3-7EB8-015BE67BD46E}"/>
              </a:ext>
            </a:extLst>
          </p:cNvPr>
          <p:cNvSpPr txBox="1"/>
          <p:nvPr/>
        </p:nvSpPr>
        <p:spPr>
          <a:xfrm>
            <a:off x="8518524" y="4237115"/>
            <a:ext cx="1568694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Facebook的首任总裁</a:t>
            </a:r>
          </a:p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肖恩·帕克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248EEB-AFC9-2C34-924D-9765DD46F5D0}"/>
              </a:ext>
            </a:extLst>
          </p:cNvPr>
          <p:cNvSpPr txBox="1"/>
          <p:nvPr/>
        </p:nvSpPr>
        <p:spPr>
          <a:xfrm>
            <a:off x="4153008" y="2101737"/>
            <a:ext cx="384937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Cypherpunk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密码朋克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2264FA-836A-5AAB-B5E6-AC6FCED7B887}"/>
              </a:ext>
            </a:extLst>
          </p:cNvPr>
          <p:cNvSpPr txBox="1"/>
          <p:nvPr/>
        </p:nvSpPr>
        <p:spPr>
          <a:xfrm>
            <a:off x="5581254" y="5553727"/>
            <a:ext cx="1015659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比特币发明者</a:t>
            </a:r>
            <a:endParaRPr lang="en-US" altLang="zh-CN" sz="12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中本聪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5BA27F3-45C1-9007-D5D9-FDE1283E97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7916" y="5133208"/>
            <a:ext cx="1425811" cy="142581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57B97C-A863-BECA-FD8E-6391F114B4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551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比特币的诞生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5BA27F3-45C1-9007-D5D9-FDE1283E97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0020" y="2566988"/>
            <a:ext cx="1425811" cy="1425811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2D7F096C-153B-0AA5-6FB7-95A599478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065" y="2568359"/>
            <a:ext cx="5994400" cy="322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6A7BCD-F714-6A64-2F9A-01C06B01EC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62980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比特币和区块链的关系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6ACC5A-1288-053E-1A3D-0B788A8D0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255" y="2413000"/>
            <a:ext cx="2682240" cy="2682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4BF994-3D75-4B71-7C7E-81EC31D00E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2398" y="2116772"/>
            <a:ext cx="6351270" cy="327469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CF856E-D597-1C81-FA53-FEAB025099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58168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比特币的故事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5E31B4-FD53-C1D8-3024-BD22153928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210" y="3327171"/>
            <a:ext cx="3568700" cy="23793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59FC85-3187-C3D7-E38F-78B7562204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" y="2250252"/>
            <a:ext cx="6704965" cy="262001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83CBD2-71B7-F0BA-9145-A93D1785C3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9588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信任从何而来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5CA154-34DF-C12D-D2D7-06103C8B4CA0}"/>
              </a:ext>
            </a:extLst>
          </p:cNvPr>
          <p:cNvGrpSpPr/>
          <p:nvPr/>
        </p:nvGrpSpPr>
        <p:grpSpPr>
          <a:xfrm>
            <a:off x="2142367" y="2588915"/>
            <a:ext cx="7775654" cy="2173985"/>
            <a:chOff x="4839" y="3222"/>
            <a:chExt cx="12245" cy="3424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CEA585A-A996-AD46-F1B8-F5A44C0BF3D5}"/>
                </a:ext>
              </a:extLst>
            </p:cNvPr>
            <p:cNvSpPr/>
            <p:nvPr/>
          </p:nvSpPr>
          <p:spPr>
            <a:xfrm>
              <a:off x="5023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3F0D61-82E0-9D7A-6410-08BDD2359D42}"/>
                </a:ext>
              </a:extLst>
            </p:cNvPr>
            <p:cNvSpPr/>
            <p:nvPr/>
          </p:nvSpPr>
          <p:spPr>
            <a:xfrm>
              <a:off x="4839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7530AA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09E8EC-6306-5C3F-5B49-4DD61CE77543}"/>
                </a:ext>
              </a:extLst>
            </p:cNvPr>
            <p:cNvSpPr/>
            <p:nvPr/>
          </p:nvSpPr>
          <p:spPr>
            <a:xfrm>
              <a:off x="5234" y="4259"/>
              <a:ext cx="2664" cy="1462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记账</a:t>
              </a:r>
              <a:endParaRPr lang="zh-CN" altLang="en-US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50DBAF2-75C5-B4E4-1CF1-25CB57B7A5A4}"/>
                </a:ext>
              </a:extLst>
            </p:cNvPr>
            <p:cNvSpPr/>
            <p:nvPr/>
          </p:nvSpPr>
          <p:spPr>
            <a:xfrm>
              <a:off x="9433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62AE3E2-907B-BD81-60BB-2B1A0F240C02}"/>
                </a:ext>
              </a:extLst>
            </p:cNvPr>
            <p:cNvSpPr/>
            <p:nvPr/>
          </p:nvSpPr>
          <p:spPr>
            <a:xfrm>
              <a:off x="9249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8CCA4D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22B96C-5B49-810C-460E-2C33135FC576}"/>
                </a:ext>
              </a:extLst>
            </p:cNvPr>
            <p:cNvSpPr/>
            <p:nvPr/>
          </p:nvSpPr>
          <p:spPr>
            <a:xfrm>
              <a:off x="9660" y="4259"/>
              <a:ext cx="2664" cy="1462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挖矿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11C3CAE-C8B8-8517-FB77-40636B841D98}"/>
                </a:ext>
              </a:extLst>
            </p:cNvPr>
            <p:cNvSpPr/>
            <p:nvPr/>
          </p:nvSpPr>
          <p:spPr>
            <a:xfrm>
              <a:off x="13843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B09E03F-785B-4936-E2AB-8D7977D13E3C}"/>
                </a:ext>
              </a:extLst>
            </p:cNvPr>
            <p:cNvSpPr/>
            <p:nvPr/>
          </p:nvSpPr>
          <p:spPr>
            <a:xfrm>
              <a:off x="13660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13BD60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8A69B74-EE7B-C203-3BF6-FFF934A4A328}"/>
                </a:ext>
              </a:extLst>
            </p:cNvPr>
            <p:cNvSpPr/>
            <p:nvPr/>
          </p:nvSpPr>
          <p:spPr>
            <a:xfrm>
              <a:off x="14042" y="4259"/>
              <a:ext cx="2664" cy="1462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共识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01F374-155F-9AE5-F3DC-9EFD482CB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412425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账户所有权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FD81B1-C24D-9693-F735-7A04967BD9A0}"/>
              </a:ext>
            </a:extLst>
          </p:cNvPr>
          <p:cNvSpPr txBox="1"/>
          <p:nvPr/>
        </p:nvSpPr>
        <p:spPr>
          <a:xfrm>
            <a:off x="643890" y="2370329"/>
            <a:ext cx="192278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传统银行账户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80304D-602C-80CE-DE67-E6226747A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517" y="2965450"/>
            <a:ext cx="5523835" cy="20332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46CA554-604C-F2F7-B3F7-5C89FBD79D53}"/>
              </a:ext>
            </a:extLst>
          </p:cNvPr>
          <p:cNvSpPr txBox="1"/>
          <p:nvPr/>
        </p:nvSpPr>
        <p:spPr>
          <a:xfrm>
            <a:off x="7125724" y="2506345"/>
            <a:ext cx="222821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比特币系统账户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E74FC0A-EEEB-3218-C129-AAAB36F54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5724" y="3078714"/>
            <a:ext cx="4713036" cy="109857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EBFDFD-6EDF-125C-25E8-9BBCDF1D3F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430528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圆角矩形 12"/>
          <p:cNvSpPr/>
          <p:nvPr>
            <p:custDataLst>
              <p:tags r:id="rId2"/>
            </p:custDataLst>
          </p:nvPr>
        </p:nvSpPr>
        <p:spPr>
          <a:xfrm rot="2700000">
            <a:off x="2298525" y="7225096"/>
            <a:ext cx="7620001" cy="1388524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99" name="圆角矩形 15"/>
          <p:cNvSpPr/>
          <p:nvPr>
            <p:custDataLst>
              <p:tags r:id="rId3"/>
            </p:custDataLst>
          </p:nvPr>
        </p:nvSpPr>
        <p:spPr>
          <a:xfrm rot="2700000">
            <a:off x="-1520364" y="-244285"/>
            <a:ext cx="5474603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100" name="圆角矩形 16"/>
          <p:cNvSpPr/>
          <p:nvPr>
            <p:custDataLst>
              <p:tags r:id="rId4"/>
            </p:custDataLst>
          </p:nvPr>
        </p:nvSpPr>
        <p:spPr>
          <a:xfrm rot="2700000">
            <a:off x="7996390" y="299989"/>
            <a:ext cx="5474601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grpSp>
        <p:nvGrpSpPr>
          <p:cNvPr id="108" name="组合 18"/>
          <p:cNvGrpSpPr/>
          <p:nvPr/>
        </p:nvGrpSpPr>
        <p:grpSpPr>
          <a:xfrm>
            <a:off x="3621665" y="-2873101"/>
            <a:ext cx="5571855" cy="5571856"/>
            <a:chOff x="0" y="0"/>
            <a:chExt cx="5571854" cy="5571854"/>
          </a:xfrm>
        </p:grpSpPr>
        <p:sp>
          <p:nvSpPr>
            <p:cNvPr id="106" name="圆角矩形 13"/>
            <p:cNvSpPr/>
            <p:nvPr>
              <p:custDataLst>
                <p:tags r:id="rId7"/>
              </p:custDataLst>
            </p:nvPr>
          </p:nvSpPr>
          <p:spPr>
            <a:xfrm rot="2700000">
              <a:off x="-47202" y="1679158"/>
              <a:ext cx="5666257" cy="2213538"/>
            </a:xfrm>
            <a:prstGeom prst="roundRect">
              <a:avLst>
                <a:gd name="adj" fmla="val 50000"/>
              </a:avLst>
            </a:prstGeom>
            <a:solidFill>
              <a:srgbClr val="F8463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  <p:sp>
          <p:nvSpPr>
            <p:cNvPr id="107" name="圆角矩形 14"/>
            <p:cNvSpPr/>
            <p:nvPr>
              <p:custDataLst>
                <p:tags r:id="rId8"/>
              </p:custDataLst>
            </p:nvPr>
          </p:nvSpPr>
          <p:spPr>
            <a:xfrm rot="2700000">
              <a:off x="362911" y="2062480"/>
              <a:ext cx="4819046" cy="144689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2" y="314271"/>
            <a:ext cx="1837533" cy="554973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B0EC828D-6DE3-C63A-BC80-E6A3B906DB0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525" y="2912934"/>
            <a:ext cx="12192000" cy="10134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6600" b="1">
                <a:solidFill>
                  <a:srgbClr val="F84639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lvl1pPr>
          </a:lstStyle>
          <a:p>
            <a:pPr algn="ctr"/>
            <a:r>
              <a:rPr lang="zh-CN" altLang="en-US" sz="6000" dirty="0"/>
              <a:t>以太坊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A6527E-F395-23C6-C6F0-E21514A706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63585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 advAuto="0"/>
      <p:bldP spid="99" grpId="0" animBg="1" advAuto="0"/>
      <p:bldP spid="100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什么是以太坊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3915B8-2DC4-18F4-2C9E-06B7C48C1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073" y="2270520"/>
            <a:ext cx="6973570" cy="374205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A52D95-06F9-9A77-1B91-5DFED2EF7E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5776765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以太坊发明者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C712A134-125A-0642-7F45-7BF3231D99B8}"/>
              </a:ext>
            </a:extLst>
          </p:cNvPr>
          <p:cNvSpPr txBox="1"/>
          <p:nvPr/>
        </p:nvSpPr>
        <p:spPr>
          <a:xfrm>
            <a:off x="1889071" y="5697956"/>
            <a:ext cx="6892290" cy="646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sym typeface="Helvetica"/>
              </a:rPr>
              <a:t>维塔利克·布特林（Vitalik Buterin），1994年出生在俄罗斯莫斯科郊外的一个小镇，后来移民加拿大，在多伦多长大。以太坊发明人。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F4CCB7-BD05-7E19-76A0-E878A7C543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652875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E1746E-B83A-764E-F781-890A9A905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40" y="2010857"/>
            <a:ext cx="9532620" cy="39611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4605CB-D752-4ABE-5FD3-23B516854A32}"/>
              </a:ext>
            </a:extLst>
          </p:cNvPr>
          <p:cNvSpPr txBox="1"/>
          <p:nvPr/>
        </p:nvSpPr>
        <p:spPr>
          <a:xfrm>
            <a:off x="1128503" y="5894047"/>
            <a:ext cx="6861811" cy="40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0"/>
                <a:sym typeface="+mn-ea"/>
              </a:rPr>
              <a:t>以太坊区块链上的代币称为以太币（Ether），代码为ETH。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0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3F3D48-4F08-737E-F8A2-F32769870E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58691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面试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Web3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面试最常见的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10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个问题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64624C-057F-E62D-FD80-A15B39C8DF0E}"/>
              </a:ext>
            </a:extLst>
          </p:cNvPr>
          <p:cNvSpPr txBox="1"/>
          <p:nvPr/>
        </p:nvSpPr>
        <p:spPr>
          <a:xfrm>
            <a:off x="1650124" y="2159144"/>
            <a:ext cx="6096000" cy="42001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、什么是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web3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？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web2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和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web3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的区别？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PoW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（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工作量证明）和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PoS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（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权益证明）有什么区别？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3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、比特币和以太坊有什么区别？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4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、什么是智能合约？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5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、公钥和私钥？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6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、简要说一下什么是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dapp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dao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gamefi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defi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？</a:t>
            </a:r>
            <a:endParaRPr lang="en" altLang="zh-CN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7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什么是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Gas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？</a:t>
            </a:r>
            <a:endParaRPr lang="en" altLang="zh-CN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8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你用一句话讲一下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amm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机制？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9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、你玩过一些什么应用？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10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opensea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和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looksrare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的区别？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5D97EC-7846-26A0-23AC-C02864DC69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6587507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以太币干什么用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2A10-27A3-9012-A19C-92F188B4C381}"/>
              </a:ext>
            </a:extLst>
          </p:cNvPr>
          <p:cNvGrpSpPr/>
          <p:nvPr/>
        </p:nvGrpSpPr>
        <p:grpSpPr>
          <a:xfrm>
            <a:off x="1210525" y="2878924"/>
            <a:ext cx="9063232" cy="1584828"/>
            <a:chOff x="2717" y="4410"/>
            <a:chExt cx="11540" cy="2018"/>
          </a:xfrm>
        </p:grpSpPr>
        <p:sp>
          <p:nvSpPr>
            <p:cNvPr id="4" name="Freeform 50">
              <a:extLst>
                <a:ext uri="{FF2B5EF4-FFF2-40B4-BE49-F238E27FC236}">
                  <a16:creationId xmlns:a16="http://schemas.microsoft.com/office/drawing/2014/main" id="{F3CAF7ED-0301-7327-AB80-0213F3DE9C8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2717" y="4431"/>
              <a:ext cx="2303" cy="1996"/>
            </a:xfrm>
            <a:custGeom>
              <a:avLst/>
              <a:gdLst>
                <a:gd name="T0" fmla="*/ 0 w 646"/>
                <a:gd name="T1" fmla="*/ 279 h 560"/>
                <a:gd name="T2" fmla="*/ 161 w 646"/>
                <a:gd name="T3" fmla="*/ 0 h 560"/>
                <a:gd name="T4" fmla="*/ 484 w 646"/>
                <a:gd name="T5" fmla="*/ 0 h 560"/>
                <a:gd name="T6" fmla="*/ 646 w 646"/>
                <a:gd name="T7" fmla="*/ 279 h 560"/>
                <a:gd name="T8" fmla="*/ 484 w 646"/>
                <a:gd name="T9" fmla="*/ 560 h 560"/>
                <a:gd name="T10" fmla="*/ 161 w 646"/>
                <a:gd name="T11" fmla="*/ 560 h 560"/>
                <a:gd name="T12" fmla="*/ 0 w 646"/>
                <a:gd name="T13" fmla="*/ 27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560">
                  <a:moveTo>
                    <a:pt x="0" y="279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6" y="279"/>
                  </a:lnTo>
                  <a:lnTo>
                    <a:pt x="484" y="560"/>
                  </a:lnTo>
                  <a:lnTo>
                    <a:pt x="161" y="560"/>
                  </a:lnTo>
                  <a:lnTo>
                    <a:pt x="0" y="279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FD847289-6A13-EB3D-020B-B695E7AC38B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8875" y="4435"/>
              <a:ext cx="2306" cy="199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latin typeface="Microsoft YaHei Light" panose="020B0503020204020204" pitchFamily="34" charset="-122"/>
                <a:ea typeface="Microsoft YaHei Light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Freeform 71">
              <a:extLst>
                <a:ext uri="{FF2B5EF4-FFF2-40B4-BE49-F238E27FC236}">
                  <a16:creationId xmlns:a16="http://schemas.microsoft.com/office/drawing/2014/main" id="{C68F16A2-2AB1-86D0-A5F9-0AA899E658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11951" y="4434"/>
              <a:ext cx="2306" cy="199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Freeform 78">
              <a:extLst>
                <a:ext uri="{FF2B5EF4-FFF2-40B4-BE49-F238E27FC236}">
                  <a16:creationId xmlns:a16="http://schemas.microsoft.com/office/drawing/2014/main" id="{45B46655-DDB5-8900-3000-3C2DE9BA9B1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5793" y="4410"/>
              <a:ext cx="2303" cy="2000"/>
            </a:xfrm>
            <a:custGeom>
              <a:avLst/>
              <a:gdLst>
                <a:gd name="T0" fmla="*/ 0 w 646"/>
                <a:gd name="T1" fmla="*/ 281 h 561"/>
                <a:gd name="T2" fmla="*/ 161 w 646"/>
                <a:gd name="T3" fmla="*/ 0 h 561"/>
                <a:gd name="T4" fmla="*/ 484 w 646"/>
                <a:gd name="T5" fmla="*/ 0 h 561"/>
                <a:gd name="T6" fmla="*/ 646 w 646"/>
                <a:gd name="T7" fmla="*/ 281 h 561"/>
                <a:gd name="T8" fmla="*/ 484 w 646"/>
                <a:gd name="T9" fmla="*/ 561 h 561"/>
                <a:gd name="T10" fmla="*/ 161 w 646"/>
                <a:gd name="T11" fmla="*/ 561 h 561"/>
                <a:gd name="T12" fmla="*/ 0 w 646"/>
                <a:gd name="T13" fmla="*/ 28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561">
                  <a:moveTo>
                    <a:pt x="0" y="281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6" y="281"/>
                  </a:lnTo>
                  <a:lnTo>
                    <a:pt x="484" y="561"/>
                  </a:lnTo>
                  <a:lnTo>
                    <a:pt x="161" y="56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Rectangle 55">
              <a:extLst>
                <a:ext uri="{FF2B5EF4-FFF2-40B4-BE49-F238E27FC236}">
                  <a16:creationId xmlns:a16="http://schemas.microsoft.com/office/drawing/2014/main" id="{E1C00F07-9997-4FD4-3692-4A90785CB95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621" y="5262"/>
              <a:ext cx="936" cy="44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  <a:cs typeface="+mn-ea"/>
                  <a:sym typeface="+mn-lt"/>
                </a:rPr>
                <a:t>交易</a:t>
              </a:r>
            </a:p>
          </p:txBody>
        </p:sp>
        <p:sp>
          <p:nvSpPr>
            <p:cNvPr id="12" name="Rectangle 56">
              <a:extLst>
                <a:ext uri="{FF2B5EF4-FFF2-40B4-BE49-F238E27FC236}">
                  <a16:creationId xmlns:a16="http://schemas.microsoft.com/office/drawing/2014/main" id="{B9092955-D6F2-C4C0-BFC4-548619C0232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119" y="5209"/>
              <a:ext cx="1656" cy="44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  <a:cs typeface="+mn-ea"/>
                  <a:sym typeface="+mn-lt"/>
                </a:rPr>
                <a:t>发布合约</a:t>
              </a:r>
            </a:p>
          </p:txBody>
        </p:sp>
        <p:sp>
          <p:nvSpPr>
            <p:cNvPr id="13" name="Rectangle 57">
              <a:extLst>
                <a:ext uri="{FF2B5EF4-FFF2-40B4-BE49-F238E27FC236}">
                  <a16:creationId xmlns:a16="http://schemas.microsoft.com/office/drawing/2014/main" id="{964E4491-A08D-E094-C756-4EBA3B39B4B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040" y="5246"/>
              <a:ext cx="1656" cy="44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  <a:cs typeface="+mn-ea"/>
                  <a:sym typeface="+mn-lt"/>
                </a:rPr>
                <a:t>质押挖矿</a:t>
              </a:r>
            </a:p>
          </p:txBody>
        </p:sp>
        <p:sp>
          <p:nvSpPr>
            <p:cNvPr id="14" name="Rectangle 55">
              <a:extLst>
                <a:ext uri="{FF2B5EF4-FFF2-40B4-BE49-F238E27FC236}">
                  <a16:creationId xmlns:a16="http://schemas.microsoft.com/office/drawing/2014/main" id="{67D636F3-DD96-5078-50FB-C63557ED555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685" y="5186"/>
              <a:ext cx="936" cy="44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  <a:cs typeface="+mn-ea"/>
                  <a:sym typeface="+mn-lt"/>
                </a:rPr>
                <a:t>投资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6ABC79-9153-4A17-E6EB-B2714E9127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377447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以太币单位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4A6EAA-BB15-F811-4DEA-55D20E3B5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90" y="2012071"/>
            <a:ext cx="6955790" cy="2911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1EF3DA-969F-0C4A-0BC5-113D4E5B2E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284" y="2097921"/>
            <a:ext cx="2925445" cy="2146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21AE06A-E699-DBD6-422C-729E976C2877}"/>
              </a:ext>
            </a:extLst>
          </p:cNvPr>
          <p:cNvSpPr txBox="1"/>
          <p:nvPr/>
        </p:nvSpPr>
        <p:spPr>
          <a:xfrm>
            <a:off x="9095869" y="4374396"/>
            <a:ext cx="1435645" cy="369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sym typeface="Helvetica"/>
              </a:rPr>
              <a:t>戴伟 Wei Dai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387B0E-3FFF-C0E3-BF64-B03A4640B8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7555881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如何获得以太币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8F3B8C-A8F5-AD03-38A4-A56D518D5BA0}"/>
              </a:ext>
            </a:extLst>
          </p:cNvPr>
          <p:cNvSpPr txBox="1"/>
          <p:nvPr/>
        </p:nvSpPr>
        <p:spPr>
          <a:xfrm>
            <a:off x="2061378" y="2454576"/>
            <a:ext cx="707882" cy="461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主网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C6E7E-191D-D5BE-B8B8-7BC7FCAE0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895" y="2913681"/>
            <a:ext cx="2626736" cy="36885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DE8131B-BCA3-3C79-49F0-F136EEC6B536}"/>
              </a:ext>
            </a:extLst>
          </p:cNvPr>
          <p:cNvSpPr txBox="1"/>
          <p:nvPr/>
        </p:nvSpPr>
        <p:spPr>
          <a:xfrm>
            <a:off x="6096000" y="2455853"/>
            <a:ext cx="1015659" cy="461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测试网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3E8AF2-4035-E29D-E103-FC5524788558}"/>
              </a:ext>
            </a:extLst>
          </p:cNvPr>
          <p:cNvSpPr txBox="1"/>
          <p:nvPr/>
        </p:nvSpPr>
        <p:spPr>
          <a:xfrm>
            <a:off x="6096000" y="3334767"/>
            <a:ext cx="37119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Goerli 官网: https://goerli.net/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97AE4C-8EEA-82A6-4372-FD8A1F7CD5FA}"/>
              </a:ext>
            </a:extLst>
          </p:cNvPr>
          <p:cNvSpPr txBox="1"/>
          <p:nvPr/>
        </p:nvSpPr>
        <p:spPr>
          <a:xfrm>
            <a:off x="6096001" y="3819135"/>
            <a:ext cx="37119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Sepolia 官网: https://sepolia.dev/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5DCCC-BC4E-6094-2D46-7CA339B7A6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10614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以太网上有什么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B5E6F7-E540-B123-8A69-B5B1D43D6F2B}"/>
              </a:ext>
            </a:extLst>
          </p:cNvPr>
          <p:cNvSpPr txBox="1"/>
          <p:nvPr/>
        </p:nvSpPr>
        <p:spPr>
          <a:xfrm>
            <a:off x="4338030" y="5401310"/>
            <a:ext cx="304927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虚拟猫咪休闲游戏 谜恋猫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https://www.cryptokitties.co/</a:t>
            </a:r>
            <a:endParaRPr kumimoji="0" lang="zh-CN" altLang="en-US" sz="18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57DA7-7734-6972-A247-96738F2DE7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302" y="2267686"/>
            <a:ext cx="7107555" cy="283718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5CE949-975A-A1A9-4677-2292B6DEAF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7376086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以太网上有什么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6E4D8D-1809-9AC1-7552-6BED6BB63FAF}"/>
              </a:ext>
            </a:extLst>
          </p:cNvPr>
          <p:cNvSpPr txBox="1"/>
          <p:nvPr/>
        </p:nvSpPr>
        <p:spPr>
          <a:xfrm>
            <a:off x="3864255" y="6034254"/>
            <a:ext cx="41986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NFT交易龙头 OpenSea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https://opensea.io/zh-CN</a:t>
            </a:r>
            <a:endParaRPr kumimoji="0" lang="zh-CN" altLang="en-US" sz="18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11C990-8824-6A21-70CA-6708630E49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6085" y="2054709"/>
            <a:ext cx="7935595" cy="391541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B0F8F6-FE88-D6C2-EC50-969BF88E22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028115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以太网上有什么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34E6B4-FBDE-2CFA-E6A7-590840ABB9E6}"/>
              </a:ext>
            </a:extLst>
          </p:cNvPr>
          <p:cNvSpPr txBox="1"/>
          <p:nvPr/>
        </p:nvSpPr>
        <p:spPr>
          <a:xfrm>
            <a:off x="1556052" y="4714757"/>
            <a:ext cx="37128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去中心化的</a:t>
            </a:r>
            <a:r>
              <a:rPr lang="en-US" altLang="zh-CN" dirty="0" err="1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DeFi</a:t>
            </a: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交易所 Uniswap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https://uniswap.org/</a:t>
            </a:r>
            <a:endParaRPr kumimoji="0" lang="zh-CN" altLang="en-US" sz="18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E887FA-1696-93B8-E729-DFE94F008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" y="2267686"/>
            <a:ext cx="4669934" cy="22345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996F5F-A6FC-1C3D-5C68-79A17E02D93E}"/>
              </a:ext>
            </a:extLst>
          </p:cNvPr>
          <p:cNvSpPr txBox="1"/>
          <p:nvPr/>
        </p:nvSpPr>
        <p:spPr>
          <a:xfrm>
            <a:off x="7318266" y="4714757"/>
            <a:ext cx="371221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去中心化自治组织</a:t>
            </a:r>
            <a:r>
              <a:rPr lang="en-US" altLang="zh-CN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 Dao</a:t>
            </a: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botto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https://www.botto.com/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02F3F5-051F-6D88-A481-97E2DE6BB2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267685"/>
            <a:ext cx="5323406" cy="223456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F72103-B190-624B-9500-730565592B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508159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深入了解以太坊 </a:t>
            </a:r>
            <a:r>
              <a:rPr lang="en-US" altLang="zh-CN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 钱包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32DBBA-A719-7305-6C33-5760D06D6727}"/>
              </a:ext>
            </a:extLst>
          </p:cNvPr>
          <p:cNvSpPr txBox="1"/>
          <p:nvPr/>
        </p:nvSpPr>
        <p:spPr>
          <a:xfrm>
            <a:off x="1960331" y="2331461"/>
            <a:ext cx="7043420" cy="24874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问题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: 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微软雅黑" charset="0"/>
                <a:sym typeface="+mn-ea"/>
              </a:rPr>
              <a:t>我的资产在钱包里吗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微软雅黑" charset="0"/>
                <a:sym typeface="+mn-ea"/>
              </a:rPr>
              <a:t>?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微软雅黑" charset="0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微软雅黑" charset="0"/>
                <a:sym typeface="+mn-ea"/>
              </a:rPr>
              <a:t>钱包里存的到底是什么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微软雅黑" charset="0"/>
                <a:sym typeface="+mn-ea"/>
              </a:rPr>
              <a:t>?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cs typeface="微软雅黑" charset="0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DDB99D-114C-9D63-F5D4-93B4C93401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7437532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区块链钱包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BA84A27-7131-83C8-9D24-386AAE11AC2F}"/>
              </a:ext>
            </a:extLst>
          </p:cNvPr>
          <p:cNvGrpSpPr/>
          <p:nvPr/>
        </p:nvGrpSpPr>
        <p:grpSpPr>
          <a:xfrm>
            <a:off x="1974796" y="2830611"/>
            <a:ext cx="7854950" cy="2159995"/>
            <a:chOff x="2763" y="3462"/>
            <a:chExt cx="12370" cy="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5BA60C5-67CE-5F4A-B891-175CA660823F}"/>
                </a:ext>
              </a:extLst>
            </p:cNvPr>
            <p:cNvGrpSpPr/>
            <p:nvPr/>
          </p:nvGrpSpPr>
          <p:grpSpPr>
            <a:xfrm>
              <a:off x="2763" y="3555"/>
              <a:ext cx="3975" cy="4375"/>
              <a:chOff x="1869" y="3874"/>
              <a:chExt cx="3975" cy="4375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817C6456-EF7C-4A56-6F4B-BC6E0952DF9E}"/>
                  </a:ext>
                </a:extLst>
              </p:cNvPr>
              <p:cNvSpPr/>
              <p:nvPr/>
            </p:nvSpPr>
            <p:spPr>
              <a:xfrm>
                <a:off x="1869" y="3874"/>
                <a:ext cx="3975" cy="4375"/>
              </a:xfrm>
              <a:prstGeom prst="roundRect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vertOverflow="overflow" horzOverflow="overflow" vert="horz" wrap="square" lIns="45718" tIns="45718" rIns="45718" bIns="45718" numCol="1" spcCol="38100" rtlCol="0" anchor="ctr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4571EF-8478-EC43-6F62-EEF1FF175FFF}"/>
                  </a:ext>
                </a:extLst>
              </p:cNvPr>
              <p:cNvSpPr txBox="1"/>
              <p:nvPr/>
            </p:nvSpPr>
            <p:spPr>
              <a:xfrm>
                <a:off x="2111" y="4882"/>
                <a:ext cx="3411" cy="2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45718" tIns="45718" rIns="45718" bIns="45718" numCol="1" spcCol="38100" rtlCol="0" anchor="t" forceAA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marL="0" indent="0" algn="ctr"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  <a:alpha val="40000"/>
                        </a:scheme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热钱包</a:t>
                </a:r>
              </a:p>
              <a:p>
                <a:pPr marL="0" indent="0" algn="ctr">
                  <a:buNone/>
                </a:pPr>
                <a:r>
                  <a:rPr lang="en-US" altLang="zh-CN" sz="3200" dirty="0" err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  <a:alpha val="40000"/>
                        </a:scheme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HotWallet</a:t>
                </a:r>
                <a:endParaRPr lang="en-US" altLang="zh-CN" sz="32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微软雅黑" charset="0"/>
                  <a:sym typeface="+mn-ea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C8CFB7A-3A74-FA0A-357E-E5624F66BA4A}"/>
                </a:ext>
              </a:extLst>
            </p:cNvPr>
            <p:cNvGrpSpPr/>
            <p:nvPr/>
          </p:nvGrpSpPr>
          <p:grpSpPr>
            <a:xfrm>
              <a:off x="10596" y="3462"/>
              <a:ext cx="4537" cy="4560"/>
              <a:chOff x="12896" y="3706"/>
              <a:chExt cx="4537" cy="4560"/>
            </a:xfr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</p:grpSpPr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D5B670D8-90F9-4003-2356-70601BA411A0}"/>
                  </a:ext>
                </a:extLst>
              </p:cNvPr>
              <p:cNvSpPr/>
              <p:nvPr/>
            </p:nvSpPr>
            <p:spPr>
              <a:xfrm>
                <a:off x="12896" y="3706"/>
                <a:ext cx="4537" cy="456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Overflow="overflow" horzOverflow="overflow" vert="horz" wrap="square" lIns="45718" tIns="45718" rIns="45718" bIns="45718" numCol="1" spcCol="38100" rtlCol="0" anchor="ctr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29C049-04AE-2815-B338-B5038EF3F69B}"/>
                  </a:ext>
                </a:extLst>
              </p:cNvPr>
              <p:cNvSpPr txBox="1"/>
              <p:nvPr/>
            </p:nvSpPr>
            <p:spPr>
              <a:xfrm>
                <a:off x="13218" y="4807"/>
                <a:ext cx="3894" cy="2270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45718" tIns="45718" rIns="45718" bIns="45718" numCol="1" spcCol="38100" rtlCol="0" anchor="t" forceAA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marL="0" indent="0" algn="ctr">
                  <a:buNone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  <a:alpha val="43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  <a:alpha val="43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冷钱包</a:t>
                </a:r>
              </a:p>
              <a:p>
                <a:pPr marL="0" indent="0" algn="ctr">
                  <a:buNone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  <a:alpha val="43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Cold Wallet</a:t>
                </a:r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71EAA3-CB9B-FC02-7253-C240F3FCDA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4893575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钱包的概念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sp>
        <p:nvSpPr>
          <p:cNvPr id="2" name="Freeform 50">
            <a:extLst>
              <a:ext uri="{FF2B5EF4-FFF2-40B4-BE49-F238E27FC236}">
                <a16:creationId xmlns:a16="http://schemas.microsoft.com/office/drawing/2014/main" id="{EC910504-5B7B-FE3E-52F1-1AC6389A6594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685702" y="2872069"/>
            <a:ext cx="1462328" cy="1267652"/>
          </a:xfrm>
          <a:custGeom>
            <a:avLst/>
            <a:gdLst>
              <a:gd name="T0" fmla="*/ 0 w 646"/>
              <a:gd name="T1" fmla="*/ 279 h 560"/>
              <a:gd name="T2" fmla="*/ 161 w 646"/>
              <a:gd name="T3" fmla="*/ 0 h 560"/>
              <a:gd name="T4" fmla="*/ 484 w 646"/>
              <a:gd name="T5" fmla="*/ 0 h 560"/>
              <a:gd name="T6" fmla="*/ 646 w 646"/>
              <a:gd name="T7" fmla="*/ 279 h 560"/>
              <a:gd name="T8" fmla="*/ 484 w 646"/>
              <a:gd name="T9" fmla="*/ 560 h 560"/>
              <a:gd name="T10" fmla="*/ 161 w 646"/>
              <a:gd name="T11" fmla="*/ 560 h 560"/>
              <a:gd name="T12" fmla="*/ 0 w 646"/>
              <a:gd name="T13" fmla="*/ 279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0">
                <a:moveTo>
                  <a:pt x="0" y="279"/>
                </a:moveTo>
                <a:lnTo>
                  <a:pt x="161" y="0"/>
                </a:lnTo>
                <a:lnTo>
                  <a:pt x="484" y="0"/>
                </a:lnTo>
                <a:lnTo>
                  <a:pt x="646" y="279"/>
                </a:lnTo>
                <a:lnTo>
                  <a:pt x="484" y="560"/>
                </a:lnTo>
                <a:lnTo>
                  <a:pt x="161" y="560"/>
                </a:lnTo>
                <a:lnTo>
                  <a:pt x="0" y="2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Freeform 64">
            <a:extLst>
              <a:ext uri="{FF2B5EF4-FFF2-40B4-BE49-F238E27FC236}">
                <a16:creationId xmlns:a16="http://schemas.microsoft.com/office/drawing/2014/main" id="{3271BFD9-AECF-858A-03EC-BD8CCAA6DC48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979484" y="2873835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Freeform 71">
            <a:extLst>
              <a:ext uri="{FF2B5EF4-FFF2-40B4-BE49-F238E27FC236}">
                <a16:creationId xmlns:a16="http://schemas.microsoft.com/office/drawing/2014/main" id="{1D9466E2-A9B6-32C9-A0B8-E44B5D9BF795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133835" y="3506529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9339A150-F9C0-3D25-2B0B-C354EE109DF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828624" y="3505535"/>
            <a:ext cx="1462328" cy="1269917"/>
          </a:xfrm>
          <a:custGeom>
            <a:avLst/>
            <a:gdLst>
              <a:gd name="T0" fmla="*/ 0 w 646"/>
              <a:gd name="T1" fmla="*/ 281 h 561"/>
              <a:gd name="T2" fmla="*/ 161 w 646"/>
              <a:gd name="T3" fmla="*/ 0 h 561"/>
              <a:gd name="T4" fmla="*/ 484 w 646"/>
              <a:gd name="T5" fmla="*/ 0 h 561"/>
              <a:gd name="T6" fmla="*/ 646 w 646"/>
              <a:gd name="T7" fmla="*/ 281 h 561"/>
              <a:gd name="T8" fmla="*/ 484 w 646"/>
              <a:gd name="T9" fmla="*/ 561 h 561"/>
              <a:gd name="T10" fmla="*/ 161 w 646"/>
              <a:gd name="T11" fmla="*/ 561 h 561"/>
              <a:gd name="T12" fmla="*/ 0 w 646"/>
              <a:gd name="T13" fmla="*/ 28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1">
                <a:moveTo>
                  <a:pt x="0" y="281"/>
                </a:moveTo>
                <a:lnTo>
                  <a:pt x="161" y="0"/>
                </a:lnTo>
                <a:lnTo>
                  <a:pt x="484" y="0"/>
                </a:lnTo>
                <a:lnTo>
                  <a:pt x="646" y="281"/>
                </a:lnTo>
                <a:lnTo>
                  <a:pt x="484" y="561"/>
                </a:lnTo>
                <a:lnTo>
                  <a:pt x="161" y="561"/>
                </a:lnTo>
                <a:lnTo>
                  <a:pt x="0" y="2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13D707C4-EEC1-1912-1E48-4272C385DFC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453376" y="3399017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公钥</a:t>
            </a:r>
          </a:p>
        </p:txBody>
      </p:sp>
      <p:sp>
        <p:nvSpPr>
          <p:cNvPr id="16" name="Rectangle 56">
            <a:extLst>
              <a:ext uri="{FF2B5EF4-FFF2-40B4-BE49-F238E27FC236}">
                <a16:creationId xmlns:a16="http://schemas.microsoft.com/office/drawing/2014/main" id="{01C7413B-4472-858B-1C10-CF352FAA9D3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253546" y="4008125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私钥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1CF0DBA1-9334-97D2-C2A2-43BD4A3891A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09686" y="3389476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密码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0ED01E04-A6EF-2CD7-28A5-4E93AD0A221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291457" y="3985577"/>
            <a:ext cx="114935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 keystore</a:t>
            </a:r>
          </a:p>
        </p:txBody>
      </p:sp>
      <p:sp>
        <p:nvSpPr>
          <p:cNvPr id="19" name="Freeform 57">
            <a:extLst>
              <a:ext uri="{FF2B5EF4-FFF2-40B4-BE49-F238E27FC236}">
                <a16:creationId xmlns:a16="http://schemas.microsoft.com/office/drawing/2014/main" id="{62D564F6-DBC0-8AC1-0F03-7BB1BD2F8ED5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287593" y="2831869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0" name="Rectangle 52">
            <a:extLst>
              <a:ext uri="{FF2B5EF4-FFF2-40B4-BE49-F238E27FC236}">
                <a16:creationId xmlns:a16="http://schemas.microsoft.com/office/drawing/2014/main" id="{E253D958-BFD6-0208-83E5-7317661C7CC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576659" y="3390110"/>
            <a:ext cx="8864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助记词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EC115B0-708A-A2F6-26F6-ADFA99FDFF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87299" y="2179531"/>
            <a:ext cx="4474928" cy="307270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C903B6-BF1C-6F20-AF64-2B387833CA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326272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在线钱包工具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-</a:t>
            </a:r>
            <a:r>
              <a:rPr lang="en-US" altLang="zh-CN" sz="2800" dirty="0" err="1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metamask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68D147-BA6D-04E8-F770-440252DD1D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7440" y="2199898"/>
            <a:ext cx="7023100" cy="431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301BEC-378E-46CD-F543-ED150F13CD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104861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元宇宙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元宇宙概念比较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76E65-652E-2705-DDF5-F7F76C9ED3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558" y="2206578"/>
            <a:ext cx="10134210" cy="354257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047C8A-85A1-3948-141F-10B26DE818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2434249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体验一下钱包的玩法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946C39-E697-F39C-BC62-8F03B60FD4FF}"/>
              </a:ext>
            </a:extLst>
          </p:cNvPr>
          <p:cNvSpPr txBox="1"/>
          <p:nvPr/>
        </p:nvSpPr>
        <p:spPr>
          <a:xfrm>
            <a:off x="4090035" y="5476786"/>
            <a:ext cx="3549650" cy="369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https://www.tokenpocket.pro/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AB9BDC-72F2-6DF9-6325-034488519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3008" y="2267686"/>
            <a:ext cx="2908300" cy="30022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5E9004-9AA7-0C64-2EB7-1E662EE287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50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9A24A-AC3D-234D-5510-AD091812EC8A}"/>
              </a:ext>
            </a:extLst>
          </p:cNvPr>
          <p:cNvSpPr txBox="1"/>
          <p:nvPr/>
        </p:nvSpPr>
        <p:spPr>
          <a:xfrm>
            <a:off x="4042700" y="5987750"/>
            <a:ext cx="404741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https://goerli-faucet.pk910.de/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369804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钱包安全十不原则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CB0453-F1BA-393A-1614-936E0F4067E2}"/>
              </a:ext>
            </a:extLst>
          </p:cNvPr>
          <p:cNvSpPr txBox="1"/>
          <p:nvPr/>
        </p:nvSpPr>
        <p:spPr>
          <a:xfrm>
            <a:off x="817536" y="2184303"/>
            <a:ext cx="4733290" cy="3168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1. 不使用未备份的钱包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2. 不使用邮件传输或存储私钥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3. 不使用微信收藏或云备份存储私钥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4. 不要截屏或拍照保存私钥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5. 不使用微信、QQ 传输私钥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145DA9-74D1-F3EF-54CE-CBE06715322F}"/>
              </a:ext>
            </a:extLst>
          </p:cNvPr>
          <p:cNvSpPr txBox="1"/>
          <p:nvPr/>
        </p:nvSpPr>
        <p:spPr>
          <a:xfrm>
            <a:off x="6488086" y="2184303"/>
            <a:ext cx="5518785" cy="3081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6. 不要将私钥告诉身边的人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7. 不要将私钥发送到群里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8. 不使用第三方提供的未知来源钱包应用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9. 不使用他人提供的 Apple ID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10. 不要将私钥导入未知的第三方网站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45FBE-5F72-AFC6-5436-9154FD4D33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778858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8112652" cy="66479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尾声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想了解学习</a:t>
            </a:r>
            <a:r>
              <a:rPr lang="en" altLang="zh-CN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Web3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知识，有哪些书可以看？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DF93CA-1B36-387E-A493-ACB8CF2A6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52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AB7A35-9784-0396-EA17-952C3443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4" y="2130444"/>
            <a:ext cx="1995488" cy="2596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6289CB-E2C6-3CF3-2A1C-6F1AAC8635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1737" y="2130444"/>
            <a:ext cx="2008356" cy="2596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C59AD6-4B62-CA11-C158-F53955A68E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8488" y="2130444"/>
            <a:ext cx="2008356" cy="259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2AF6A-498A-753D-9B57-C88414AB6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5239" y="2130445"/>
            <a:ext cx="2008356" cy="259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064EE0-F320-72E0-EF07-9F21F2A1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90" y="2130734"/>
            <a:ext cx="2026736" cy="2596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975765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元宇宙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元宇宙的应用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B72B2C-D55A-B313-CCFA-63741E484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77" y="2201474"/>
            <a:ext cx="9767114" cy="36446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917F7A-C561-662D-1899-78EFBBF24B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0888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元宇宙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教育元宇宙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50858-4086-45E3-906F-E27090DF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77" y="2194501"/>
            <a:ext cx="9797408" cy="365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9465FC-C9C4-C790-1FB6-C916AC046A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97368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元宇宙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一个虚拟人真实的例子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4C44DC-BD2B-99F1-2A89-EE79310E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6" y="2133887"/>
            <a:ext cx="76327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A968F4-F1EF-DF6C-71B0-C1A5B6B83A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22261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什么是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NFT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5804FC7-5CEE-276D-89B7-F1E25C267603}"/>
              </a:ext>
            </a:extLst>
          </p:cNvPr>
          <p:cNvSpPr/>
          <p:nvPr/>
        </p:nvSpPr>
        <p:spPr>
          <a:xfrm>
            <a:off x="3789336" y="3429000"/>
            <a:ext cx="4196295" cy="8640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" altLang="zh-CN" sz="1800" b="0" i="0" spc="0" dirty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" sz="1800" b="0" i="0" spc="0" dirty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800" b="0" i="0" spc="0" dirty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Non-fungible token</a:t>
            </a:r>
            <a:r>
              <a:rPr lang="zh-CN" altLang="en" sz="1800" b="0" i="0" spc="0" dirty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" altLang="zh-CN" dirty="0">
              <a:solidFill>
                <a:srgbClr val="ED7D3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405D78-4529-9742-7266-E825331295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817616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7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4896</Words>
  <Application>Microsoft Office PowerPoint</Application>
  <PresentationFormat>宽屏</PresentationFormat>
  <Paragraphs>468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Calibri</vt:lpstr>
      <vt:lpstr>宋体</vt:lpstr>
      <vt:lpstr>思源黑体 CN Medium</vt:lpstr>
      <vt:lpstr>黑体</vt:lpstr>
      <vt:lpstr>Lantinghei SC Extralight</vt:lpstr>
      <vt:lpstr>微软雅黑</vt:lpstr>
      <vt:lpstr>微软雅黑</vt:lpstr>
      <vt:lpstr>Arial</vt:lpstr>
      <vt:lpstr>Microsoft YaHei Light</vt:lpstr>
      <vt:lpstr>等线</vt:lpstr>
      <vt:lpstr>等线 Light</vt:lpstr>
      <vt:lpstr>Helvetica</vt:lpstr>
      <vt:lpstr>FangSong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User</cp:lastModifiedBy>
  <cp:revision>1175</cp:revision>
  <dcterms:created xsi:type="dcterms:W3CDTF">2022-11-19T04:12:40Z</dcterms:created>
  <dcterms:modified xsi:type="dcterms:W3CDTF">2023-08-01T08:44:46Z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E191BF41CBD04EBFA9C07DE18E24662E</vt:lpwstr>
  </property>
  <property fmtid="{D5CDD505-2E9C-101B-9397-08002B2CF9AE}" pid="3" name="KSOProductBuildVer">
    <vt:lpwstr>2052-4.1.1.6613</vt:lpwstr>
  </property>
</Properties>
</file>